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318" r:id="rId3"/>
    <p:sldId id="388" r:id="rId4"/>
    <p:sldId id="400" r:id="rId5"/>
    <p:sldId id="389" r:id="rId6"/>
    <p:sldId id="418" r:id="rId7"/>
    <p:sldId id="390" r:id="rId8"/>
    <p:sldId id="391" r:id="rId9"/>
    <p:sldId id="392" r:id="rId10"/>
    <p:sldId id="409" r:id="rId11"/>
    <p:sldId id="410" r:id="rId12"/>
    <p:sldId id="425" r:id="rId13"/>
    <p:sldId id="426" r:id="rId14"/>
    <p:sldId id="393" r:id="rId15"/>
    <p:sldId id="413" r:id="rId16"/>
    <p:sldId id="395" r:id="rId17"/>
    <p:sldId id="424" r:id="rId18"/>
    <p:sldId id="401" r:id="rId19"/>
    <p:sldId id="417" r:id="rId20"/>
    <p:sldId id="427" r:id="rId21"/>
    <p:sldId id="398" r:id="rId22"/>
    <p:sldId id="428" r:id="rId23"/>
    <p:sldId id="397" r:id="rId24"/>
    <p:sldId id="403" r:id="rId25"/>
    <p:sldId id="411" r:id="rId26"/>
    <p:sldId id="412" r:id="rId27"/>
    <p:sldId id="402" r:id="rId28"/>
    <p:sldId id="404" r:id="rId29"/>
    <p:sldId id="406" r:id="rId30"/>
    <p:sldId id="408" r:id="rId31"/>
    <p:sldId id="416" r:id="rId32"/>
    <p:sldId id="421" r:id="rId33"/>
    <p:sldId id="423" r:id="rId34"/>
    <p:sldId id="420" r:id="rId35"/>
    <p:sldId id="422" r:id="rId36"/>
    <p:sldId id="414" r:id="rId37"/>
    <p:sldId id="394" r:id="rId38"/>
    <p:sldId id="415" r:id="rId39"/>
    <p:sldId id="259" r:id="rId40"/>
    <p:sldId id="261" r:id="rId41"/>
    <p:sldId id="28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2D2F"/>
    <a:srgbClr val="703C3C"/>
    <a:srgbClr val="010001"/>
    <a:srgbClr val="7F7F7F"/>
    <a:srgbClr val="69696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660"/>
  </p:normalViewPr>
  <p:slideViewPr>
    <p:cSldViewPr>
      <p:cViewPr varScale="1">
        <p:scale>
          <a:sx n="91" d="100"/>
          <a:sy n="91" d="100"/>
        </p:scale>
        <p:origin x="182" y="53"/>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C712D637-7FF1-401C-9304-F85D1B95B226}">
      <dgm:prSet phldrT="[Text]"/>
      <dgm:spPr/>
      <dgm:t>
        <a:bodyPr/>
        <a:lstStyle/>
        <a:p>
          <a:r>
            <a:rPr lang="en-US" dirty="0"/>
            <a:t>Results Till (Tn) 2</a:t>
          </a:r>
          <a:r>
            <a:rPr lang="en-US" baseline="30000" dirty="0"/>
            <a:t>nd</a:t>
          </a:r>
          <a:r>
            <a:rPr lang="en-US" dirty="0"/>
            <a:t> AUG 2021</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743FE7B1-011B-42E6-8768-1EB3E95741FA}">
      <dgm:prSet phldrT="[Text]"/>
      <dgm:spPr/>
      <dgm:t>
        <a:bodyPr/>
        <a:lstStyle/>
        <a:p>
          <a:r>
            <a:rPr lang="en-US" dirty="0"/>
            <a:t>Basic Analysis</a:t>
          </a:r>
        </a:p>
      </dgm:t>
    </dgm:pt>
    <dgm:pt modelId="{921AFB12-2D70-40FB-8AB1-299E0FF2C5A6}" type="parTrans" cxnId="{6D29C741-1B1E-4EBC-A0C7-F287A8ED285A}">
      <dgm:prSet/>
      <dgm:spPr/>
      <dgm:t>
        <a:bodyPr/>
        <a:lstStyle/>
        <a:p>
          <a:endParaRPr lang="en-US"/>
        </a:p>
      </dgm:t>
    </dgm:pt>
    <dgm:pt modelId="{FFAF77DD-A644-4C36-8908-6204BB0D9268}" type="sibTrans" cxnId="{6D29C741-1B1E-4EBC-A0C7-F287A8ED285A}">
      <dgm:prSet/>
      <dgm:spPr/>
      <dgm:t>
        <a:bodyPr/>
        <a:lstStyle/>
        <a:p>
          <a:endParaRPr lang="en-US"/>
        </a:p>
      </dgm:t>
    </dgm:pt>
    <dgm:pt modelId="{DB6AA457-F75F-415D-BDD5-92045774FE4B}">
      <dgm:prSet phldrT="[Text]"/>
      <dgm:spPr/>
      <dgm:t>
        <a:bodyPr/>
        <a:lstStyle/>
        <a:p>
          <a:r>
            <a:rPr lang="en-US" dirty="0"/>
            <a:t>Results After 15 days (Tn+15) 21st AUG 2021</a:t>
          </a:r>
        </a:p>
      </dgm:t>
    </dgm:pt>
    <dgm:pt modelId="{C684833D-85CC-4010-A138-ABC65E139C69}" type="sibTrans" cxnId="{93F76B4F-907D-4630-B1A9-C3BE3C102DFF}">
      <dgm:prSet/>
      <dgm:spPr/>
      <dgm:t>
        <a:bodyPr/>
        <a:lstStyle/>
        <a:p>
          <a:endParaRPr lang="en-US"/>
        </a:p>
      </dgm:t>
    </dgm:pt>
    <dgm:pt modelId="{195DBB62-3C1E-4BED-ADB6-6E31CA6ABD63}" type="parTrans" cxnId="{93F76B4F-907D-4630-B1A9-C3BE3C102DFF}">
      <dgm:prSet/>
      <dgm:spPr/>
      <dgm:t>
        <a:bodyPr/>
        <a:lstStyle/>
        <a:p>
          <a:endParaRPr lang="en-US"/>
        </a:p>
      </dgm:t>
    </dgm:pt>
    <dgm:pt modelId="{99C943DF-AAA4-4E2C-A283-FA2BF761F447}">
      <dgm:prSet phldrT="[Text]"/>
      <dgm:spPr/>
      <dgm:t>
        <a:bodyPr/>
        <a:lstStyle/>
        <a:p>
          <a:r>
            <a:rPr lang="en-US" dirty="0"/>
            <a:t>Research paper review for ECG smartwatches</a:t>
          </a:r>
        </a:p>
      </dgm:t>
    </dgm:pt>
    <dgm:pt modelId="{4802CB64-7B32-458C-A9FF-C35C0A51E69A}" type="sibTrans" cxnId="{F9232B4D-645E-4C93-A5D6-A89B30504327}">
      <dgm:prSet/>
      <dgm:spPr/>
      <dgm:t>
        <a:bodyPr/>
        <a:lstStyle/>
        <a:p>
          <a:endParaRPr lang="en-US"/>
        </a:p>
      </dgm:t>
    </dgm:pt>
    <dgm:pt modelId="{20F107AF-35DA-4D25-AB35-B8AD821D3FE7}" type="parTrans" cxnId="{F9232B4D-645E-4C93-A5D6-A89B30504327}">
      <dgm:prSet/>
      <dgm:spPr/>
      <dgm:t>
        <a:bodyPr/>
        <a:lstStyle/>
        <a:p>
          <a:endParaRPr lang="en-US"/>
        </a:p>
      </dgm:t>
    </dgm:pt>
    <dgm:pt modelId="{20F0C682-EB88-473B-9192-030AF772A548}">
      <dgm:prSet phldrT="[Text]"/>
      <dgm:spPr/>
      <dgm:t>
        <a:bodyPr/>
        <a:lstStyle/>
        <a:p>
          <a:r>
            <a:rPr lang="en-US" dirty="0"/>
            <a:t>Devices Available</a:t>
          </a:r>
        </a:p>
      </dgm:t>
    </dgm:pt>
    <dgm:pt modelId="{F301AB0D-9CAE-4A04-A4C2-FBCC1259FB98}" type="parTrans" cxnId="{05EE1D06-36CC-4942-B9BA-306AB0482DE7}">
      <dgm:prSet/>
      <dgm:spPr/>
      <dgm:t>
        <a:bodyPr/>
        <a:lstStyle/>
        <a:p>
          <a:endParaRPr lang="en-US"/>
        </a:p>
      </dgm:t>
    </dgm:pt>
    <dgm:pt modelId="{F9224467-D1DE-4587-A970-FA9FB9EC3B20}" type="sibTrans" cxnId="{05EE1D06-36CC-4942-B9BA-306AB0482DE7}">
      <dgm:prSet/>
      <dgm:spPr/>
      <dgm:t>
        <a:bodyPr/>
        <a:lstStyle/>
        <a:p>
          <a:endParaRPr lang="en-US"/>
        </a:p>
      </dgm:t>
    </dgm:pt>
    <dgm:pt modelId="{8FCA5AEB-F90B-4E25-B7AE-91BB17A76304}">
      <dgm:prSet phldrT="[Text]"/>
      <dgm:spPr/>
      <dgm:t>
        <a:bodyPr/>
        <a:lstStyle/>
        <a:p>
          <a:r>
            <a:rPr lang="en-US" dirty="0"/>
            <a:t>Publications </a:t>
          </a:r>
        </a:p>
      </dgm:t>
    </dgm:pt>
    <dgm:pt modelId="{9FD6B6DF-1618-4CB1-A75C-045DE62F9AB1}" type="parTrans" cxnId="{89BF7E40-FDBA-49FF-84BE-28BA51706EC9}">
      <dgm:prSet/>
      <dgm:spPr/>
      <dgm:t>
        <a:bodyPr/>
        <a:lstStyle/>
        <a:p>
          <a:endParaRPr lang="en-US"/>
        </a:p>
      </dgm:t>
    </dgm:pt>
    <dgm:pt modelId="{7BC6A9BB-9DF3-4558-A00D-B9E54EC7098E}" type="sibTrans" cxnId="{89BF7E40-FDBA-49FF-84BE-28BA51706EC9}">
      <dgm:prSet/>
      <dgm:spPr/>
      <dgm:t>
        <a:bodyPr/>
        <a:lstStyle/>
        <a:p>
          <a:endParaRPr lang="en-US"/>
        </a:p>
      </dgm:t>
    </dgm:pt>
    <dgm:pt modelId="{43E3EC29-FBCF-4E5C-B887-1EBF09A37898}">
      <dgm:prSet phldrT="[Text]"/>
      <dgm:spPr/>
      <dgm:t>
        <a:bodyPr/>
        <a:lstStyle/>
        <a:p>
          <a:r>
            <a:rPr lang="en-US" dirty="0"/>
            <a:t>Market Statistics</a:t>
          </a:r>
        </a:p>
      </dgm:t>
    </dgm:pt>
    <dgm:pt modelId="{0317CFF9-8F32-4257-9044-00D42C247664}" type="parTrans" cxnId="{B1898B42-3886-4F07-83E2-431ED0529060}">
      <dgm:prSet/>
      <dgm:spPr/>
      <dgm:t>
        <a:bodyPr/>
        <a:lstStyle/>
        <a:p>
          <a:endParaRPr lang="en-US"/>
        </a:p>
      </dgm:t>
    </dgm:pt>
    <dgm:pt modelId="{E0174CBD-B0D7-4293-90AF-63FC6402DFC4}" type="sibTrans" cxnId="{B1898B42-3886-4F07-83E2-431ED0529060}">
      <dgm:prSet/>
      <dgm:spPr/>
      <dgm:t>
        <a:bodyPr/>
        <a:lstStyle/>
        <a:p>
          <a:endParaRPr lang="en-US"/>
        </a:p>
      </dgm:t>
    </dgm:pt>
    <dgm:pt modelId="{3BAF23C2-541D-40EE-A1B0-9E8ACE8EF003}">
      <dgm:prSet phldrT="[Text]"/>
      <dgm:spPr/>
      <dgm:t>
        <a:bodyPr/>
        <a:lstStyle/>
        <a:p>
          <a:r>
            <a:rPr lang="en-US" dirty="0"/>
            <a:t>Deep Analysis</a:t>
          </a:r>
        </a:p>
      </dgm:t>
    </dgm:pt>
    <dgm:pt modelId="{7556F02E-E8CC-4004-AD5D-F4A93997DE8B}" type="parTrans" cxnId="{D2337E71-AF28-4D9C-8499-62714E274F71}">
      <dgm:prSet/>
      <dgm:spPr/>
      <dgm:t>
        <a:bodyPr/>
        <a:lstStyle/>
        <a:p>
          <a:endParaRPr lang="en-US"/>
        </a:p>
      </dgm:t>
    </dgm:pt>
    <dgm:pt modelId="{17D39064-3A36-49FD-8626-EF6589E8DB4C}" type="sibTrans" cxnId="{D2337E71-AF28-4D9C-8499-62714E274F71}">
      <dgm:prSet/>
      <dgm:spPr/>
      <dgm:t>
        <a:bodyPr/>
        <a:lstStyle/>
        <a:p>
          <a:endParaRPr lang="en-US"/>
        </a:p>
      </dgm:t>
    </dgm:pt>
    <dgm:pt modelId="{1EBD4EA6-7521-4409-B991-BB86248BA46F}">
      <dgm:prSet phldrT="[Text]"/>
      <dgm:spPr/>
      <dgm:t>
        <a:bodyPr/>
        <a:lstStyle/>
        <a:p>
          <a:pPr>
            <a:buFont typeface="+mj-lt"/>
            <a:buAutoNum type="arabicPeriod"/>
          </a:pPr>
          <a:r>
            <a:rPr lang="en-US" dirty="0"/>
            <a:t>Study of  Sensors </a:t>
          </a:r>
        </a:p>
      </dgm:t>
    </dgm:pt>
    <dgm:pt modelId="{2B6E44BD-4AAF-4809-BED4-FB3AD85E1E5A}" type="parTrans" cxnId="{FFF854E2-512D-4F83-B5E2-1CFA54A3D8F0}">
      <dgm:prSet/>
      <dgm:spPr/>
      <dgm:t>
        <a:bodyPr/>
        <a:lstStyle/>
        <a:p>
          <a:endParaRPr lang="en-US"/>
        </a:p>
      </dgm:t>
    </dgm:pt>
    <dgm:pt modelId="{6CCD1F42-6D3F-4CC1-B7E2-72D70615C4DA}" type="sibTrans" cxnId="{FFF854E2-512D-4F83-B5E2-1CFA54A3D8F0}">
      <dgm:prSet/>
      <dgm:spPr/>
      <dgm:t>
        <a:bodyPr/>
        <a:lstStyle/>
        <a:p>
          <a:endParaRPr lang="en-US"/>
        </a:p>
      </dgm:t>
    </dgm:pt>
    <dgm:pt modelId="{31E667C3-3D6B-48B3-9AC9-F83637CB838D}">
      <dgm:prSet phldrT="[Text]"/>
      <dgm:spPr/>
      <dgm:t>
        <a:bodyPr/>
        <a:lstStyle/>
        <a:p>
          <a:r>
            <a:rPr lang="en-US" dirty="0"/>
            <a:t>Results After 30 days (Tn+30) 8</a:t>
          </a:r>
          <a:r>
            <a:rPr lang="en-US" baseline="30000" dirty="0"/>
            <a:t>th Sept 2021</a:t>
          </a:r>
          <a:endParaRPr lang="en-US" dirty="0"/>
        </a:p>
      </dgm:t>
    </dgm:pt>
    <dgm:pt modelId="{4F84B65C-885C-4803-85C4-BEA1BD4A0ED3}" type="parTrans" cxnId="{316F3AF9-8D7B-47CF-AA57-83BF7F1EBD5B}">
      <dgm:prSet/>
      <dgm:spPr/>
      <dgm:t>
        <a:bodyPr/>
        <a:lstStyle/>
        <a:p>
          <a:endParaRPr lang="en-US"/>
        </a:p>
      </dgm:t>
    </dgm:pt>
    <dgm:pt modelId="{5F5E968D-3AB4-4A43-B18A-6CE520D3E043}" type="sibTrans" cxnId="{316F3AF9-8D7B-47CF-AA57-83BF7F1EBD5B}">
      <dgm:prSet/>
      <dgm:spPr/>
      <dgm:t>
        <a:bodyPr/>
        <a:lstStyle/>
        <a:p>
          <a:endParaRPr lang="en-US"/>
        </a:p>
      </dgm:t>
    </dgm:pt>
    <dgm:pt modelId="{84FA2CE6-8B37-4624-9ADA-646CE55B0E2B}">
      <dgm:prSet phldrT="[Text]"/>
      <dgm:spPr/>
      <dgm:t>
        <a:bodyPr/>
        <a:lstStyle/>
        <a:p>
          <a:r>
            <a:rPr lang="en-US" dirty="0"/>
            <a:t>Hardware Analysis</a:t>
          </a:r>
        </a:p>
      </dgm:t>
    </dgm:pt>
    <dgm:pt modelId="{857C795A-39F0-474E-92D4-DBCEAF59D6EE}" type="parTrans" cxnId="{F763850C-56E4-4BBC-B4E5-067956651657}">
      <dgm:prSet/>
      <dgm:spPr/>
      <dgm:t>
        <a:bodyPr/>
        <a:lstStyle/>
        <a:p>
          <a:endParaRPr lang="en-US"/>
        </a:p>
      </dgm:t>
    </dgm:pt>
    <dgm:pt modelId="{8CF4078C-37C2-49E0-9B57-240579F4DD28}" type="sibTrans" cxnId="{F763850C-56E4-4BBC-B4E5-067956651657}">
      <dgm:prSet/>
      <dgm:spPr/>
      <dgm:t>
        <a:bodyPr/>
        <a:lstStyle/>
        <a:p>
          <a:endParaRPr lang="en-US"/>
        </a:p>
      </dgm:t>
    </dgm:pt>
    <dgm:pt modelId="{02A2B7C0-5626-476B-B759-DB9B1A4407E8}">
      <dgm:prSet phldrT="[Text]"/>
      <dgm:spPr/>
      <dgm:t>
        <a:bodyPr/>
        <a:lstStyle/>
        <a:p>
          <a:r>
            <a:rPr lang="en-US" dirty="0"/>
            <a:t>Gather ECG datasheets available</a:t>
          </a:r>
        </a:p>
      </dgm:t>
    </dgm:pt>
    <dgm:pt modelId="{898EA111-5721-4745-B07A-55F2F5A3ABE1}" type="parTrans" cxnId="{81B4B709-F3D0-4307-BB48-A1EA46025FD1}">
      <dgm:prSet/>
      <dgm:spPr/>
      <dgm:t>
        <a:bodyPr/>
        <a:lstStyle/>
        <a:p>
          <a:endParaRPr lang="en-US"/>
        </a:p>
      </dgm:t>
    </dgm:pt>
    <dgm:pt modelId="{CAB4B1A3-DFC9-4905-95B7-58DCC7DBB072}" type="sibTrans" cxnId="{81B4B709-F3D0-4307-BB48-A1EA46025FD1}">
      <dgm:prSet/>
      <dgm:spPr/>
      <dgm:t>
        <a:bodyPr/>
        <a:lstStyle/>
        <a:p>
          <a:endParaRPr lang="en-US"/>
        </a:p>
      </dgm:t>
    </dgm:pt>
    <dgm:pt modelId="{0F381D26-EB48-4BA2-8589-EDF43AA9DA66}">
      <dgm:prSet phldrT="[Text]"/>
      <dgm:spPr/>
      <dgm:t>
        <a:bodyPr/>
        <a:lstStyle/>
        <a:p>
          <a:r>
            <a:rPr lang="en-US" dirty="0"/>
            <a:t>Expected Results After 45 days (Tn+450) 24</a:t>
          </a:r>
          <a:r>
            <a:rPr lang="en-US" baseline="30000" dirty="0"/>
            <a:t>th Sept 2021</a:t>
          </a:r>
          <a:endParaRPr lang="en-US" dirty="0"/>
        </a:p>
      </dgm:t>
    </dgm:pt>
    <dgm:pt modelId="{0F7224FD-3D5D-4E0C-89B7-3FAFCF6AC279}" type="parTrans" cxnId="{68AEBDB0-C3CA-44C6-8B68-14C4806AAAEC}">
      <dgm:prSet/>
      <dgm:spPr/>
      <dgm:t>
        <a:bodyPr/>
        <a:lstStyle/>
        <a:p>
          <a:endParaRPr lang="en-US"/>
        </a:p>
      </dgm:t>
    </dgm:pt>
    <dgm:pt modelId="{4F769CF4-BAC4-4B0C-974D-CC8E44299123}" type="sibTrans" cxnId="{68AEBDB0-C3CA-44C6-8B68-14C4806AAAEC}">
      <dgm:prSet/>
      <dgm:spPr/>
      <dgm:t>
        <a:bodyPr/>
        <a:lstStyle/>
        <a:p>
          <a:endParaRPr lang="en-US"/>
        </a:p>
      </dgm:t>
    </dgm:pt>
    <dgm:pt modelId="{9E6EC8BF-8FE5-42F0-92D3-6217745BCA93}">
      <dgm:prSet phldrT="[Text]"/>
      <dgm:spPr/>
      <dgm:t>
        <a:bodyPr/>
        <a:lstStyle/>
        <a:p>
          <a:r>
            <a:rPr lang="en-US" dirty="0"/>
            <a:t>Hardware Setup</a:t>
          </a:r>
        </a:p>
      </dgm:t>
    </dgm:pt>
    <dgm:pt modelId="{2509E3CD-D1DF-42BF-9816-B3CF7F75ADDD}" type="parTrans" cxnId="{35696199-A2A8-423C-BCA4-FF48ED28B3CD}">
      <dgm:prSet/>
      <dgm:spPr/>
      <dgm:t>
        <a:bodyPr/>
        <a:lstStyle/>
        <a:p>
          <a:endParaRPr lang="en-US"/>
        </a:p>
      </dgm:t>
    </dgm:pt>
    <dgm:pt modelId="{ABE3D86A-2276-4716-AE7F-2394BFC91DDD}" type="sibTrans" cxnId="{35696199-A2A8-423C-BCA4-FF48ED28B3CD}">
      <dgm:prSet/>
      <dgm:spPr/>
      <dgm:t>
        <a:bodyPr/>
        <a:lstStyle/>
        <a:p>
          <a:endParaRPr lang="en-US"/>
        </a:p>
      </dgm:t>
    </dgm:pt>
    <dgm:pt modelId="{A05A9BEC-5CBD-4A70-84D3-748179E07119}">
      <dgm:prSet phldrT="[Text]"/>
      <dgm:spPr/>
      <dgm:t>
        <a:bodyPr/>
        <a:lstStyle/>
        <a:p>
          <a:r>
            <a:rPr lang="en-US" dirty="0"/>
            <a:t>How to collect data?</a:t>
          </a:r>
        </a:p>
      </dgm:t>
    </dgm:pt>
    <dgm:pt modelId="{3A9F679A-4A88-4FFF-9290-B89A2BEE6D69}" type="sibTrans" cxnId="{6E27226C-71CE-4715-BC54-B48BF78D3FF4}">
      <dgm:prSet/>
      <dgm:spPr/>
      <dgm:t>
        <a:bodyPr/>
        <a:lstStyle/>
        <a:p>
          <a:endParaRPr lang="en-US"/>
        </a:p>
      </dgm:t>
    </dgm:pt>
    <dgm:pt modelId="{44C815B6-4766-41B9-8808-1470EC3B9BF0}" type="parTrans" cxnId="{6E27226C-71CE-4715-BC54-B48BF78D3FF4}">
      <dgm:prSet/>
      <dgm:spPr/>
      <dgm:t>
        <a:bodyPr/>
        <a:lstStyle/>
        <a:p>
          <a:endParaRPr lang="en-US"/>
        </a:p>
      </dgm:t>
    </dgm:pt>
    <dgm:pt modelId="{EADA2500-98F5-4E6E-900F-E2F4C91C6545}">
      <dgm:prSet phldrT="[Text]"/>
      <dgm:spPr/>
      <dgm:t>
        <a:bodyPr/>
        <a:lstStyle/>
        <a:p>
          <a:r>
            <a:rPr lang="en-US" dirty="0"/>
            <a:t>Data Collection</a:t>
          </a:r>
        </a:p>
      </dgm:t>
    </dgm:pt>
    <dgm:pt modelId="{B02F4EBD-6AE2-4A4F-BCBA-7067C85B2257}" type="parTrans" cxnId="{B81DA418-7C31-4916-AE03-9039F8DF0CCD}">
      <dgm:prSet/>
      <dgm:spPr/>
      <dgm:t>
        <a:bodyPr/>
        <a:lstStyle/>
        <a:p>
          <a:endParaRPr lang="en-US"/>
        </a:p>
      </dgm:t>
    </dgm:pt>
    <dgm:pt modelId="{60B48AE5-095F-4DF5-B8D3-63F2D7067C6D}" type="sibTrans" cxnId="{B81DA418-7C31-4916-AE03-9039F8DF0CCD}">
      <dgm:prSet/>
      <dgm:spPr/>
      <dgm:t>
        <a:bodyPr/>
        <a:lstStyle/>
        <a:p>
          <a:endParaRPr lang="en-US"/>
        </a:p>
      </dgm:t>
    </dgm:pt>
    <dgm:pt modelId="{ADB16E5F-DC18-4461-B37A-A3813C94366E}">
      <dgm:prSet phldrT="[Text]"/>
      <dgm:spPr/>
      <dgm:t>
        <a:bodyPr/>
        <a:lstStyle/>
        <a:p>
          <a:r>
            <a:rPr lang="en-US" dirty="0"/>
            <a:t>Mobile Application Setup</a:t>
          </a:r>
        </a:p>
      </dgm:t>
    </dgm:pt>
    <dgm:pt modelId="{D5997322-EB62-4F1E-8CD8-A60D42B388B8}" type="sibTrans" cxnId="{095108AA-18D3-4065-B827-FE63AC408427}">
      <dgm:prSet/>
      <dgm:spPr/>
      <dgm:t>
        <a:bodyPr/>
        <a:lstStyle/>
        <a:p>
          <a:endParaRPr lang="en-US"/>
        </a:p>
      </dgm:t>
    </dgm:pt>
    <dgm:pt modelId="{38C29408-8935-49B2-A265-62E38000C85F}" type="parTrans" cxnId="{095108AA-18D3-4065-B827-FE63AC408427}">
      <dgm:prSet/>
      <dgm:spPr/>
      <dgm:t>
        <a:bodyPr/>
        <a:lstStyle/>
        <a:p>
          <a:endParaRPr lang="en-US"/>
        </a:p>
      </dgm:t>
    </dgm:pt>
    <dgm:pt modelId="{F3666044-12BC-45AA-8255-0DC9B09184B1}">
      <dgm:prSet phldrT="[Text]"/>
      <dgm:spPr/>
      <dgm:t>
        <a:bodyPr/>
        <a:lstStyle/>
        <a:p>
          <a:r>
            <a:rPr lang="en-US" dirty="0"/>
            <a:t>Final Ideation</a:t>
          </a:r>
        </a:p>
      </dgm:t>
    </dgm:pt>
    <dgm:pt modelId="{7DC7BE78-0B19-446B-B9E7-05699A8AE170}" type="parTrans" cxnId="{79C58D35-8F5A-46B1-BC94-9B6C8A8A8B06}">
      <dgm:prSet/>
      <dgm:spPr/>
      <dgm:t>
        <a:bodyPr/>
        <a:lstStyle/>
        <a:p>
          <a:endParaRPr lang="en-US"/>
        </a:p>
      </dgm:t>
    </dgm:pt>
    <dgm:pt modelId="{DBAA7100-5F5E-4D01-8763-C8BEFBF7DB90}" type="sibTrans" cxnId="{79C58D35-8F5A-46B1-BC94-9B6C8A8A8B06}">
      <dgm:prSet/>
      <dgm:spPr/>
      <dgm:t>
        <a:bodyPr/>
        <a:lstStyle/>
        <a:p>
          <a:endParaRPr lang="en-US"/>
        </a:p>
      </dgm:t>
    </dgm:pt>
    <dgm:pt modelId="{31D3AE5D-DA06-4E2D-9D68-F5531DFE7C2B}" type="pres">
      <dgm:prSet presAssocID="{CD5204CD-6958-4A55-82AA-4AD73B3B6A19}" presName="Name0" presStyleCnt="0">
        <dgm:presLayoutVars>
          <dgm:dir/>
          <dgm:animLvl val="lvl"/>
          <dgm:resizeHandles val="exact"/>
        </dgm:presLayoutVars>
      </dgm:prSet>
      <dgm:spPr/>
    </dgm:pt>
    <dgm:pt modelId="{62786399-A4B1-4302-A1AE-73D2AAD28503}" type="pres">
      <dgm:prSet presAssocID="{0F381D26-EB48-4BA2-8589-EDF43AA9DA66}" presName="boxAndChildren" presStyleCnt="0"/>
      <dgm:spPr/>
    </dgm:pt>
    <dgm:pt modelId="{482C31BF-C2B9-4971-91D1-BF49B1EDB1ED}" type="pres">
      <dgm:prSet presAssocID="{0F381D26-EB48-4BA2-8589-EDF43AA9DA66}" presName="parentTextBox" presStyleLbl="node1" presStyleIdx="0" presStyleCnt="4"/>
      <dgm:spPr/>
    </dgm:pt>
    <dgm:pt modelId="{5697A528-D716-4BD6-B5EA-498992AF3536}" type="pres">
      <dgm:prSet presAssocID="{0F381D26-EB48-4BA2-8589-EDF43AA9DA66}" presName="entireBox" presStyleLbl="node1" presStyleIdx="0" presStyleCnt="4"/>
      <dgm:spPr/>
    </dgm:pt>
    <dgm:pt modelId="{AC88E358-5282-4D95-BB3C-BE8361E2ED9E}" type="pres">
      <dgm:prSet presAssocID="{0F381D26-EB48-4BA2-8589-EDF43AA9DA66}" presName="descendantBox" presStyleCnt="0"/>
      <dgm:spPr/>
    </dgm:pt>
    <dgm:pt modelId="{99F9CD2B-F57E-4CD2-8AE6-1B877D324B4E}" type="pres">
      <dgm:prSet presAssocID="{9E6EC8BF-8FE5-42F0-92D3-6217745BCA93}" presName="childTextBox" presStyleLbl="fgAccFollowNode1" presStyleIdx="0" presStyleCnt="14">
        <dgm:presLayoutVars>
          <dgm:bulletEnabled val="1"/>
        </dgm:presLayoutVars>
      </dgm:prSet>
      <dgm:spPr/>
    </dgm:pt>
    <dgm:pt modelId="{C55D7F27-A7EC-4246-BBEC-1B3A4AF01F68}" type="pres">
      <dgm:prSet presAssocID="{ADB16E5F-DC18-4461-B37A-A3813C94366E}" presName="childTextBox" presStyleLbl="fgAccFollowNode1" presStyleIdx="1" presStyleCnt="14">
        <dgm:presLayoutVars>
          <dgm:bulletEnabled val="1"/>
        </dgm:presLayoutVars>
      </dgm:prSet>
      <dgm:spPr/>
    </dgm:pt>
    <dgm:pt modelId="{0C7CBBBE-8C94-45C2-8A56-D49C131021B0}" type="pres">
      <dgm:prSet presAssocID="{EADA2500-98F5-4E6E-900F-E2F4C91C6545}" presName="childTextBox" presStyleLbl="fgAccFollowNode1" presStyleIdx="2" presStyleCnt="14">
        <dgm:presLayoutVars>
          <dgm:bulletEnabled val="1"/>
        </dgm:presLayoutVars>
      </dgm:prSet>
      <dgm:spPr/>
    </dgm:pt>
    <dgm:pt modelId="{B10D3634-2B7F-4C82-BB89-0D1F7E2701B8}" type="pres">
      <dgm:prSet presAssocID="{5F5E968D-3AB4-4A43-B18A-6CE520D3E043}" presName="sp" presStyleCnt="0"/>
      <dgm:spPr/>
    </dgm:pt>
    <dgm:pt modelId="{2D9A29F8-DDBC-4030-83C0-6F146E6D3FAC}" type="pres">
      <dgm:prSet presAssocID="{31E667C3-3D6B-48B3-9AC9-F83637CB838D}" presName="arrowAndChildren" presStyleCnt="0"/>
      <dgm:spPr/>
    </dgm:pt>
    <dgm:pt modelId="{CAF87DBF-E001-4678-841B-9855CC530890}" type="pres">
      <dgm:prSet presAssocID="{31E667C3-3D6B-48B3-9AC9-F83637CB838D}" presName="parentTextArrow" presStyleLbl="node1" presStyleIdx="0" presStyleCnt="4"/>
      <dgm:spPr/>
    </dgm:pt>
    <dgm:pt modelId="{2448C78B-1E57-4A58-BB7D-F78DB646938B}" type="pres">
      <dgm:prSet presAssocID="{31E667C3-3D6B-48B3-9AC9-F83637CB838D}" presName="arrow" presStyleLbl="node1" presStyleIdx="1" presStyleCnt="4"/>
      <dgm:spPr/>
    </dgm:pt>
    <dgm:pt modelId="{B1C945AB-9E31-4604-AD9B-51D4994AA4CB}" type="pres">
      <dgm:prSet presAssocID="{31E667C3-3D6B-48B3-9AC9-F83637CB838D}" presName="descendantArrow" presStyleCnt="0"/>
      <dgm:spPr/>
    </dgm:pt>
    <dgm:pt modelId="{3B1A510C-A7D5-48FE-8C6D-F8FAC1A7D3DB}" type="pres">
      <dgm:prSet presAssocID="{84FA2CE6-8B37-4624-9ADA-646CE55B0E2B}" presName="childTextArrow" presStyleLbl="fgAccFollowNode1" presStyleIdx="3" presStyleCnt="14">
        <dgm:presLayoutVars>
          <dgm:bulletEnabled val="1"/>
        </dgm:presLayoutVars>
      </dgm:prSet>
      <dgm:spPr/>
    </dgm:pt>
    <dgm:pt modelId="{6C4BA2AE-2B71-4984-937C-8400F35E2556}" type="pres">
      <dgm:prSet presAssocID="{A05A9BEC-5CBD-4A70-84D3-748179E07119}" presName="childTextArrow" presStyleLbl="fgAccFollowNode1" presStyleIdx="4" presStyleCnt="14">
        <dgm:presLayoutVars>
          <dgm:bulletEnabled val="1"/>
        </dgm:presLayoutVars>
      </dgm:prSet>
      <dgm:spPr/>
    </dgm:pt>
    <dgm:pt modelId="{5D002B26-0BAF-4D12-B506-62EDC36F3C3F}" type="pres">
      <dgm:prSet presAssocID="{F3666044-12BC-45AA-8255-0DC9B09184B1}" presName="childTextArrow" presStyleLbl="fgAccFollowNode1" presStyleIdx="5" presStyleCnt="14">
        <dgm:presLayoutVars>
          <dgm:bulletEnabled val="1"/>
        </dgm:presLayoutVars>
      </dgm:prSet>
      <dgm:spPr/>
    </dgm:pt>
    <dgm:pt modelId="{E8E4FA32-D001-4F89-AA6F-4C9DD7BB6ABB}" type="pres">
      <dgm:prSet presAssocID="{C684833D-85CC-4010-A138-ABC65E139C69}" presName="sp" presStyleCnt="0"/>
      <dgm:spPr/>
    </dgm:pt>
    <dgm:pt modelId="{E8409EF1-2824-4CED-9E5E-4855DA433139}" type="pres">
      <dgm:prSet presAssocID="{DB6AA457-F75F-415D-BDD5-92045774FE4B}" presName="arrowAndChildren" presStyleCnt="0"/>
      <dgm:spPr/>
    </dgm:pt>
    <dgm:pt modelId="{F962ABC7-B55E-44BA-B0E4-0CE69D72E1F5}" type="pres">
      <dgm:prSet presAssocID="{DB6AA457-F75F-415D-BDD5-92045774FE4B}" presName="parentTextArrow" presStyleLbl="node1" presStyleIdx="1" presStyleCnt="4"/>
      <dgm:spPr/>
    </dgm:pt>
    <dgm:pt modelId="{C2BDE5F3-CD07-4F2A-8E1A-7C891D9233B8}" type="pres">
      <dgm:prSet presAssocID="{DB6AA457-F75F-415D-BDD5-92045774FE4B}" presName="arrow" presStyleLbl="node1" presStyleIdx="2" presStyleCnt="4"/>
      <dgm:spPr/>
    </dgm:pt>
    <dgm:pt modelId="{246F1D0E-4653-492E-859E-CBEFCB4EE4ED}" type="pres">
      <dgm:prSet presAssocID="{DB6AA457-F75F-415D-BDD5-92045774FE4B}" presName="descendantArrow" presStyleCnt="0"/>
      <dgm:spPr/>
    </dgm:pt>
    <dgm:pt modelId="{C8CE4F00-3FBA-4F31-827C-B25B2583799F}" type="pres">
      <dgm:prSet presAssocID="{3BAF23C2-541D-40EE-A1B0-9E8ACE8EF003}" presName="childTextArrow" presStyleLbl="fgAccFollowNode1" presStyleIdx="6" presStyleCnt="14">
        <dgm:presLayoutVars>
          <dgm:bulletEnabled val="1"/>
        </dgm:presLayoutVars>
      </dgm:prSet>
      <dgm:spPr/>
    </dgm:pt>
    <dgm:pt modelId="{F3463401-C32A-46A7-B0BB-FA3161108D27}" type="pres">
      <dgm:prSet presAssocID="{99C943DF-AAA4-4E2C-A283-FA2BF761F447}" presName="childTextArrow" presStyleLbl="fgAccFollowNode1" presStyleIdx="7" presStyleCnt="14">
        <dgm:presLayoutVars>
          <dgm:bulletEnabled val="1"/>
        </dgm:presLayoutVars>
      </dgm:prSet>
      <dgm:spPr/>
    </dgm:pt>
    <dgm:pt modelId="{A0A8745A-D7D4-4D6C-AFD5-45C71BD5A218}" type="pres">
      <dgm:prSet presAssocID="{1EBD4EA6-7521-4409-B991-BB86248BA46F}" presName="childTextArrow" presStyleLbl="fgAccFollowNode1" presStyleIdx="8" presStyleCnt="14">
        <dgm:presLayoutVars>
          <dgm:bulletEnabled val="1"/>
        </dgm:presLayoutVars>
      </dgm:prSet>
      <dgm:spPr/>
    </dgm:pt>
    <dgm:pt modelId="{21767645-1188-4859-821B-C2375B5AEC44}" type="pres">
      <dgm:prSet presAssocID="{02A2B7C0-5626-476B-B759-DB9B1A4407E8}" presName="childTextArrow" presStyleLbl="fgAccFollowNode1" presStyleIdx="9" presStyleCnt="14">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2" presStyleCnt="4"/>
      <dgm:spPr/>
    </dgm:pt>
    <dgm:pt modelId="{A48265CE-F3A3-46DB-9DD2-97590B4DBB84}" type="pres">
      <dgm:prSet presAssocID="{C712D637-7FF1-401C-9304-F85D1B95B226}" presName="arrow" presStyleLbl="node1" presStyleIdx="3" presStyleCnt="4"/>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10" presStyleCnt="14">
        <dgm:presLayoutVars>
          <dgm:bulletEnabled val="1"/>
        </dgm:presLayoutVars>
      </dgm:prSet>
      <dgm:spPr/>
    </dgm:pt>
    <dgm:pt modelId="{0CC74B02-F9A8-40D9-BF66-071EFBDC8A5D}" type="pres">
      <dgm:prSet presAssocID="{20F0C682-EB88-473B-9192-030AF772A548}" presName="childTextArrow" presStyleLbl="fgAccFollowNode1" presStyleIdx="11" presStyleCnt="14">
        <dgm:presLayoutVars>
          <dgm:bulletEnabled val="1"/>
        </dgm:presLayoutVars>
      </dgm:prSet>
      <dgm:spPr/>
    </dgm:pt>
    <dgm:pt modelId="{02AED74B-F4B0-4D1E-93D6-31DABD502BE2}" type="pres">
      <dgm:prSet presAssocID="{8FCA5AEB-F90B-4E25-B7AE-91BB17A76304}" presName="childTextArrow" presStyleLbl="fgAccFollowNode1" presStyleIdx="12" presStyleCnt="14">
        <dgm:presLayoutVars>
          <dgm:bulletEnabled val="1"/>
        </dgm:presLayoutVars>
      </dgm:prSet>
      <dgm:spPr/>
    </dgm:pt>
    <dgm:pt modelId="{88202B2F-4C13-4BE3-B9C1-6D46476F9C0A}" type="pres">
      <dgm:prSet presAssocID="{43E3EC29-FBCF-4E5C-B887-1EBF09A37898}" presName="childTextArrow" presStyleLbl="fgAccFollowNode1" presStyleIdx="13" presStyleCnt="14">
        <dgm:presLayoutVars>
          <dgm:bulletEnabled val="1"/>
        </dgm:presLayoutVars>
      </dgm:prSet>
      <dgm:spPr/>
    </dgm:pt>
  </dgm:ptLst>
  <dgm:cxnLst>
    <dgm:cxn modelId="{05EE1D06-36CC-4942-B9BA-306AB0482DE7}" srcId="{C712D637-7FF1-401C-9304-F85D1B95B226}" destId="{20F0C682-EB88-473B-9192-030AF772A548}" srcOrd="1" destOrd="0" parTransId="{F301AB0D-9CAE-4A04-A4C2-FBCC1259FB98}" sibTransId="{F9224467-D1DE-4587-A970-FA9FB9EC3B20}"/>
    <dgm:cxn modelId="{DBBA1F07-9CDF-448B-AF93-9DAC47F4236F}" type="presOf" srcId="{31E667C3-3D6B-48B3-9AC9-F83637CB838D}" destId="{2448C78B-1E57-4A58-BB7D-F78DB646938B}" srcOrd="1" destOrd="0" presId="urn:microsoft.com/office/officeart/2005/8/layout/process4"/>
    <dgm:cxn modelId="{758A5609-E36A-46E2-B7BC-9BB44C4E29A7}" type="presOf" srcId="{20F0C682-EB88-473B-9192-030AF772A548}" destId="{0CC74B02-F9A8-40D9-BF66-071EFBDC8A5D}" srcOrd="0" destOrd="0" presId="urn:microsoft.com/office/officeart/2005/8/layout/process4"/>
    <dgm:cxn modelId="{81B4B709-F3D0-4307-BB48-A1EA46025FD1}" srcId="{DB6AA457-F75F-415D-BDD5-92045774FE4B}" destId="{02A2B7C0-5626-476B-B759-DB9B1A4407E8}" srcOrd="3" destOrd="0" parTransId="{898EA111-5721-4745-B07A-55F2F5A3ABE1}" sibTransId="{CAB4B1A3-DFC9-4905-95B7-58DCC7DBB072}"/>
    <dgm:cxn modelId="{0768BD0A-1A56-4D68-8098-F76DAB9B6232}" type="presOf" srcId="{A05A9BEC-5CBD-4A70-84D3-748179E07119}" destId="{6C4BA2AE-2B71-4984-937C-8400F35E2556}" srcOrd="0" destOrd="0" presId="urn:microsoft.com/office/officeart/2005/8/layout/process4"/>
    <dgm:cxn modelId="{F763850C-56E4-4BBC-B4E5-067956651657}" srcId="{31E667C3-3D6B-48B3-9AC9-F83637CB838D}" destId="{84FA2CE6-8B37-4624-9ADA-646CE55B0E2B}" srcOrd="0" destOrd="0" parTransId="{857C795A-39F0-474E-92D4-DBCEAF59D6EE}" sibTransId="{8CF4078C-37C2-49E0-9B57-240579F4DD28}"/>
    <dgm:cxn modelId="{5C318D11-2D73-4C33-93A7-9A79780AEF76}" type="presOf" srcId="{99C943DF-AAA4-4E2C-A283-FA2BF761F447}" destId="{F3463401-C32A-46A7-B0BB-FA3161108D27}" srcOrd="0" destOrd="0" presId="urn:microsoft.com/office/officeart/2005/8/layout/process4"/>
    <dgm:cxn modelId="{1D511413-BA69-4C30-A06E-819D3DD30080}" type="presOf" srcId="{743FE7B1-011B-42E6-8768-1EB3E95741FA}" destId="{59FFE57C-E5F2-4FBD-AA4D-8DB27381892F}" srcOrd="0" destOrd="0" presId="urn:microsoft.com/office/officeart/2005/8/layout/process4"/>
    <dgm:cxn modelId="{B81DA418-7C31-4916-AE03-9039F8DF0CCD}" srcId="{0F381D26-EB48-4BA2-8589-EDF43AA9DA66}" destId="{EADA2500-98F5-4E6E-900F-E2F4C91C6545}" srcOrd="2" destOrd="0" parTransId="{B02F4EBD-6AE2-4A4F-BCBA-7067C85B2257}" sibTransId="{60B48AE5-095F-4DF5-B8D3-63F2D7067C6D}"/>
    <dgm:cxn modelId="{F85E372C-D6F0-4FC6-83D7-357815D17411}" type="presOf" srcId="{8FCA5AEB-F90B-4E25-B7AE-91BB17A76304}" destId="{02AED74B-F4B0-4D1E-93D6-31DABD502BE2}" srcOrd="0" destOrd="0" presId="urn:microsoft.com/office/officeart/2005/8/layout/process4"/>
    <dgm:cxn modelId="{2FED382E-51F1-40FC-95B5-0C2E1077D10F}" type="presOf" srcId="{ADB16E5F-DC18-4461-B37A-A3813C94366E}" destId="{C55D7F27-A7EC-4246-BBEC-1B3A4AF01F68}" srcOrd="0" destOrd="0" presId="urn:microsoft.com/office/officeart/2005/8/layout/process4"/>
    <dgm:cxn modelId="{79C58D35-8F5A-46B1-BC94-9B6C8A8A8B06}" srcId="{31E667C3-3D6B-48B3-9AC9-F83637CB838D}" destId="{F3666044-12BC-45AA-8255-0DC9B09184B1}" srcOrd="2" destOrd="0" parTransId="{7DC7BE78-0B19-446B-B9E7-05699A8AE170}" sibTransId="{DBAA7100-5F5E-4D01-8763-C8BEFBF7DB90}"/>
    <dgm:cxn modelId="{92C12538-2A1A-4176-B52A-86CC21866D96}" type="presOf" srcId="{1EBD4EA6-7521-4409-B991-BB86248BA46F}" destId="{A0A8745A-D7D4-4D6C-AFD5-45C71BD5A218}" srcOrd="0" destOrd="0" presId="urn:microsoft.com/office/officeart/2005/8/layout/process4"/>
    <dgm:cxn modelId="{3C050440-31BE-4C62-9D44-753718461095}" type="presOf" srcId="{0F381D26-EB48-4BA2-8589-EDF43AA9DA66}" destId="{5697A528-D716-4BD6-B5EA-498992AF3536}" srcOrd="1" destOrd="0" presId="urn:microsoft.com/office/officeart/2005/8/layout/process4"/>
    <dgm:cxn modelId="{89BF7E40-FDBA-49FF-84BE-28BA51706EC9}" srcId="{C712D637-7FF1-401C-9304-F85D1B95B226}" destId="{8FCA5AEB-F90B-4E25-B7AE-91BB17A76304}" srcOrd="2" destOrd="0" parTransId="{9FD6B6DF-1618-4CB1-A75C-045DE62F9AB1}" sibTransId="{7BC6A9BB-9DF3-4558-A00D-B9E54EC7098E}"/>
    <dgm:cxn modelId="{6D29C741-1B1E-4EBC-A0C7-F287A8ED285A}" srcId="{C712D637-7FF1-401C-9304-F85D1B95B226}" destId="{743FE7B1-011B-42E6-8768-1EB3E95741FA}" srcOrd="0" destOrd="0" parTransId="{921AFB12-2D70-40FB-8AB1-299E0FF2C5A6}" sibTransId="{FFAF77DD-A644-4C36-8908-6204BB0D9268}"/>
    <dgm:cxn modelId="{B1898B42-3886-4F07-83E2-431ED0529060}" srcId="{C712D637-7FF1-401C-9304-F85D1B95B226}" destId="{43E3EC29-FBCF-4E5C-B887-1EBF09A37898}" srcOrd="3" destOrd="0" parTransId="{0317CFF9-8F32-4257-9044-00D42C247664}" sibTransId="{E0174CBD-B0D7-4293-90AF-63FC6402DFC4}"/>
    <dgm:cxn modelId="{32201064-0128-4A2D-AC0C-B8A6FB6AF613}" type="presOf" srcId="{EADA2500-98F5-4E6E-900F-E2F4C91C6545}" destId="{0C7CBBBE-8C94-45C2-8A56-D49C131021B0}" srcOrd="0" destOrd="0" presId="urn:microsoft.com/office/officeart/2005/8/layout/process4"/>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6E27226C-71CE-4715-BC54-B48BF78D3FF4}" srcId="{31E667C3-3D6B-48B3-9AC9-F83637CB838D}" destId="{A05A9BEC-5CBD-4A70-84D3-748179E07119}" srcOrd="1" destOrd="0" parTransId="{44C815B6-4766-41B9-8808-1470EC3B9BF0}" sibTransId="{3A9F679A-4A88-4FFF-9290-B89A2BEE6D69}"/>
    <dgm:cxn modelId="{5AE1786C-A8E9-4376-A252-FCD5280383D5}" type="presOf" srcId="{F3666044-12BC-45AA-8255-0DC9B09184B1}" destId="{5D002B26-0BAF-4D12-B506-62EDC36F3C3F}" srcOrd="0" destOrd="0" presId="urn:microsoft.com/office/officeart/2005/8/layout/process4"/>
    <dgm:cxn modelId="{F9232B4D-645E-4C93-A5D6-A89B30504327}" srcId="{DB6AA457-F75F-415D-BDD5-92045774FE4B}" destId="{99C943DF-AAA4-4E2C-A283-FA2BF761F447}" srcOrd="1" destOrd="0" parTransId="{20F107AF-35DA-4D25-AB35-B8AD821D3FE7}" sibTransId="{4802CB64-7B32-458C-A9FF-C35C0A51E69A}"/>
    <dgm:cxn modelId="{93F76B4F-907D-4630-B1A9-C3BE3C102DFF}" srcId="{CD5204CD-6958-4A55-82AA-4AD73B3B6A19}" destId="{DB6AA457-F75F-415D-BDD5-92045774FE4B}" srcOrd="1" destOrd="0" parTransId="{195DBB62-3C1E-4BED-ADB6-6E31CA6ABD63}" sibTransId="{C684833D-85CC-4010-A138-ABC65E139C69}"/>
    <dgm:cxn modelId="{D2337E71-AF28-4D9C-8499-62714E274F71}" srcId="{DB6AA457-F75F-415D-BDD5-92045774FE4B}" destId="{3BAF23C2-541D-40EE-A1B0-9E8ACE8EF003}" srcOrd="0" destOrd="0" parTransId="{7556F02E-E8CC-4004-AD5D-F4A93997DE8B}" sibTransId="{17D39064-3A36-49FD-8626-EF6589E8DB4C}"/>
    <dgm:cxn modelId="{3205507E-001A-4DF0-B1E2-97BB4D4CD151}" type="presOf" srcId="{3BAF23C2-541D-40EE-A1B0-9E8ACE8EF003}" destId="{C8CE4F00-3FBA-4F31-827C-B25B2583799F}" srcOrd="0" destOrd="0" presId="urn:microsoft.com/office/officeart/2005/8/layout/process4"/>
    <dgm:cxn modelId="{8C9BD688-12E5-4F5A-8BDA-E772A4740AB3}" type="presOf" srcId="{C712D637-7FF1-401C-9304-F85D1B95B226}" destId="{859CA2CA-8A33-4975-9F01-7A3C8BB729DE}" srcOrd="0" destOrd="0" presId="urn:microsoft.com/office/officeart/2005/8/layout/process4"/>
    <dgm:cxn modelId="{7715E497-2BB3-4260-B5F9-5F4B96D6C6D1}" type="presOf" srcId="{31E667C3-3D6B-48B3-9AC9-F83637CB838D}" destId="{CAF87DBF-E001-4678-841B-9855CC530890}" srcOrd="0" destOrd="0" presId="urn:microsoft.com/office/officeart/2005/8/layout/process4"/>
    <dgm:cxn modelId="{35696199-A2A8-423C-BCA4-FF48ED28B3CD}" srcId="{0F381D26-EB48-4BA2-8589-EDF43AA9DA66}" destId="{9E6EC8BF-8FE5-42F0-92D3-6217745BCA93}" srcOrd="0" destOrd="0" parTransId="{2509E3CD-D1DF-42BF-9816-B3CF7F75ADDD}" sibTransId="{ABE3D86A-2276-4716-AE7F-2394BFC91DDD}"/>
    <dgm:cxn modelId="{C2FD21A0-6553-4F82-B6F3-40845E5DD31B}" type="presOf" srcId="{DB6AA457-F75F-415D-BDD5-92045774FE4B}" destId="{C2BDE5F3-CD07-4F2A-8E1A-7C891D9233B8}" srcOrd="1" destOrd="0" presId="urn:microsoft.com/office/officeart/2005/8/layout/process4"/>
    <dgm:cxn modelId="{FB6ECFA3-F88A-4C8B-B8DA-71A9FA9BD8F3}" type="presOf" srcId="{DB6AA457-F75F-415D-BDD5-92045774FE4B}" destId="{F962ABC7-B55E-44BA-B0E4-0CE69D72E1F5}" srcOrd="0" destOrd="0" presId="urn:microsoft.com/office/officeart/2005/8/layout/process4"/>
    <dgm:cxn modelId="{095108AA-18D3-4065-B827-FE63AC408427}" srcId="{0F381D26-EB48-4BA2-8589-EDF43AA9DA66}" destId="{ADB16E5F-DC18-4461-B37A-A3813C94366E}" srcOrd="1" destOrd="0" parTransId="{38C29408-8935-49B2-A265-62E38000C85F}" sibTransId="{D5997322-EB62-4F1E-8CD8-A60D42B388B8}"/>
    <dgm:cxn modelId="{E98786AC-04A0-438F-9726-E328C2520EDD}" type="presOf" srcId="{84FA2CE6-8B37-4624-9ADA-646CE55B0E2B}" destId="{3B1A510C-A7D5-48FE-8C6D-F8FAC1A7D3DB}" srcOrd="0" destOrd="0" presId="urn:microsoft.com/office/officeart/2005/8/layout/process4"/>
    <dgm:cxn modelId="{68AEBDB0-C3CA-44C6-8B68-14C4806AAAEC}" srcId="{CD5204CD-6958-4A55-82AA-4AD73B3B6A19}" destId="{0F381D26-EB48-4BA2-8589-EDF43AA9DA66}" srcOrd="3" destOrd="0" parTransId="{0F7224FD-3D5D-4E0C-89B7-3FAFCF6AC279}" sibTransId="{4F769CF4-BAC4-4B0C-974D-CC8E44299123}"/>
    <dgm:cxn modelId="{8F9C94B8-2722-4DFB-8419-922357272B6B}" type="presOf" srcId="{CD5204CD-6958-4A55-82AA-4AD73B3B6A19}" destId="{31D3AE5D-DA06-4E2D-9D68-F5531DFE7C2B}" srcOrd="0" destOrd="0" presId="urn:microsoft.com/office/officeart/2005/8/layout/process4"/>
    <dgm:cxn modelId="{FDF3FCCA-BBD4-498B-A2CD-12EC3B359098}" type="presOf" srcId="{0F381D26-EB48-4BA2-8589-EDF43AA9DA66}" destId="{482C31BF-C2B9-4971-91D1-BF49B1EDB1ED}" srcOrd="0" destOrd="0" presId="urn:microsoft.com/office/officeart/2005/8/layout/process4"/>
    <dgm:cxn modelId="{EAB380D0-FA9D-404A-B0FF-5F7DBE1C663C}" type="presOf" srcId="{43E3EC29-FBCF-4E5C-B887-1EBF09A37898}" destId="{88202B2F-4C13-4BE3-B9C1-6D46476F9C0A}" srcOrd="0" destOrd="0" presId="urn:microsoft.com/office/officeart/2005/8/layout/process4"/>
    <dgm:cxn modelId="{FFF854E2-512D-4F83-B5E2-1CFA54A3D8F0}" srcId="{DB6AA457-F75F-415D-BDD5-92045774FE4B}" destId="{1EBD4EA6-7521-4409-B991-BB86248BA46F}" srcOrd="2" destOrd="0" parTransId="{2B6E44BD-4AAF-4809-BED4-FB3AD85E1E5A}" sibTransId="{6CCD1F42-6D3F-4CC1-B7E2-72D70615C4DA}"/>
    <dgm:cxn modelId="{8A5C65E7-10B9-471A-BD4A-9B2ABB9D2FFB}" type="presOf" srcId="{9E6EC8BF-8FE5-42F0-92D3-6217745BCA93}" destId="{99F9CD2B-F57E-4CD2-8AE6-1B877D324B4E}" srcOrd="0" destOrd="0" presId="urn:microsoft.com/office/officeart/2005/8/layout/process4"/>
    <dgm:cxn modelId="{316F3AF9-8D7B-47CF-AA57-83BF7F1EBD5B}" srcId="{CD5204CD-6958-4A55-82AA-4AD73B3B6A19}" destId="{31E667C3-3D6B-48B3-9AC9-F83637CB838D}" srcOrd="2" destOrd="0" parTransId="{4F84B65C-885C-4803-85C4-BEA1BD4A0ED3}" sibTransId="{5F5E968D-3AB4-4A43-B18A-6CE520D3E043}"/>
    <dgm:cxn modelId="{976474FD-B70B-4427-9E89-E63BA500499A}" type="presOf" srcId="{02A2B7C0-5626-476B-B759-DB9B1A4407E8}" destId="{21767645-1188-4859-821B-C2375B5AEC44}" srcOrd="0" destOrd="0" presId="urn:microsoft.com/office/officeart/2005/8/layout/process4"/>
    <dgm:cxn modelId="{AC7137CF-472F-403D-87FF-15BD77B5AF42}" type="presParOf" srcId="{31D3AE5D-DA06-4E2D-9D68-F5531DFE7C2B}" destId="{62786399-A4B1-4302-A1AE-73D2AAD28503}" srcOrd="0" destOrd="0" presId="urn:microsoft.com/office/officeart/2005/8/layout/process4"/>
    <dgm:cxn modelId="{9432BA94-BB75-4F35-8D16-2DB5AA53A7ED}" type="presParOf" srcId="{62786399-A4B1-4302-A1AE-73D2AAD28503}" destId="{482C31BF-C2B9-4971-91D1-BF49B1EDB1ED}" srcOrd="0" destOrd="0" presId="urn:microsoft.com/office/officeart/2005/8/layout/process4"/>
    <dgm:cxn modelId="{9B9F7042-3EE6-44F8-AB25-A745810923C5}" type="presParOf" srcId="{62786399-A4B1-4302-A1AE-73D2AAD28503}" destId="{5697A528-D716-4BD6-B5EA-498992AF3536}" srcOrd="1" destOrd="0" presId="urn:microsoft.com/office/officeart/2005/8/layout/process4"/>
    <dgm:cxn modelId="{FFBD57A3-B9DC-403A-B7D9-8FF67A1FB15E}" type="presParOf" srcId="{62786399-A4B1-4302-A1AE-73D2AAD28503}" destId="{AC88E358-5282-4D95-BB3C-BE8361E2ED9E}" srcOrd="2" destOrd="0" presId="urn:microsoft.com/office/officeart/2005/8/layout/process4"/>
    <dgm:cxn modelId="{61836F55-D68C-428B-89BC-72022CC8F4C3}" type="presParOf" srcId="{AC88E358-5282-4D95-BB3C-BE8361E2ED9E}" destId="{99F9CD2B-F57E-4CD2-8AE6-1B877D324B4E}" srcOrd="0" destOrd="0" presId="urn:microsoft.com/office/officeart/2005/8/layout/process4"/>
    <dgm:cxn modelId="{AA66060E-C5CD-4115-9E90-3553713A645C}" type="presParOf" srcId="{AC88E358-5282-4D95-BB3C-BE8361E2ED9E}" destId="{C55D7F27-A7EC-4246-BBEC-1B3A4AF01F68}" srcOrd="1" destOrd="0" presId="urn:microsoft.com/office/officeart/2005/8/layout/process4"/>
    <dgm:cxn modelId="{C7E0B18D-D3FF-4844-8162-76965C21A877}" type="presParOf" srcId="{AC88E358-5282-4D95-BB3C-BE8361E2ED9E}" destId="{0C7CBBBE-8C94-45C2-8A56-D49C131021B0}" srcOrd="2" destOrd="0" presId="urn:microsoft.com/office/officeart/2005/8/layout/process4"/>
    <dgm:cxn modelId="{F0AD8422-AE92-4382-8595-17100BFBCC76}" type="presParOf" srcId="{31D3AE5D-DA06-4E2D-9D68-F5531DFE7C2B}" destId="{B10D3634-2B7F-4C82-BB89-0D1F7E2701B8}" srcOrd="1" destOrd="0" presId="urn:microsoft.com/office/officeart/2005/8/layout/process4"/>
    <dgm:cxn modelId="{D8EFFB20-DC28-483F-A893-08EF42DFFA2C}" type="presParOf" srcId="{31D3AE5D-DA06-4E2D-9D68-F5531DFE7C2B}" destId="{2D9A29F8-DDBC-4030-83C0-6F146E6D3FAC}" srcOrd="2" destOrd="0" presId="urn:microsoft.com/office/officeart/2005/8/layout/process4"/>
    <dgm:cxn modelId="{7B3D2E8A-A21C-488A-93D6-2AE329A17110}" type="presParOf" srcId="{2D9A29F8-DDBC-4030-83C0-6F146E6D3FAC}" destId="{CAF87DBF-E001-4678-841B-9855CC530890}" srcOrd="0" destOrd="0" presId="urn:microsoft.com/office/officeart/2005/8/layout/process4"/>
    <dgm:cxn modelId="{4B3F348E-8B9B-45F6-84E4-50F1BEC3BC9F}" type="presParOf" srcId="{2D9A29F8-DDBC-4030-83C0-6F146E6D3FAC}" destId="{2448C78B-1E57-4A58-BB7D-F78DB646938B}" srcOrd="1" destOrd="0" presId="urn:microsoft.com/office/officeart/2005/8/layout/process4"/>
    <dgm:cxn modelId="{D89C5967-E93E-416C-AD38-68DAFA689DD7}" type="presParOf" srcId="{2D9A29F8-DDBC-4030-83C0-6F146E6D3FAC}" destId="{B1C945AB-9E31-4604-AD9B-51D4994AA4CB}" srcOrd="2" destOrd="0" presId="urn:microsoft.com/office/officeart/2005/8/layout/process4"/>
    <dgm:cxn modelId="{50FF2265-096B-4811-B408-120326CB1849}" type="presParOf" srcId="{B1C945AB-9E31-4604-AD9B-51D4994AA4CB}" destId="{3B1A510C-A7D5-48FE-8C6D-F8FAC1A7D3DB}" srcOrd="0" destOrd="0" presId="urn:microsoft.com/office/officeart/2005/8/layout/process4"/>
    <dgm:cxn modelId="{5CBBB8F4-6723-4E5E-BFC8-8C9C7D45326E}" type="presParOf" srcId="{B1C945AB-9E31-4604-AD9B-51D4994AA4CB}" destId="{6C4BA2AE-2B71-4984-937C-8400F35E2556}" srcOrd="1" destOrd="0" presId="urn:microsoft.com/office/officeart/2005/8/layout/process4"/>
    <dgm:cxn modelId="{0C432FCB-3A3B-4633-BC58-A93C92E6C60C}" type="presParOf" srcId="{B1C945AB-9E31-4604-AD9B-51D4994AA4CB}" destId="{5D002B26-0BAF-4D12-B506-62EDC36F3C3F}" srcOrd="2" destOrd="0" presId="urn:microsoft.com/office/officeart/2005/8/layout/process4"/>
    <dgm:cxn modelId="{5AB3E844-1B6C-4481-9AA1-0F12C9859501}" type="presParOf" srcId="{31D3AE5D-DA06-4E2D-9D68-F5531DFE7C2B}" destId="{E8E4FA32-D001-4F89-AA6F-4C9DD7BB6ABB}" srcOrd="3" destOrd="0" presId="urn:microsoft.com/office/officeart/2005/8/layout/process4"/>
    <dgm:cxn modelId="{165040B5-935B-4C72-911F-3AB587F44445}" type="presParOf" srcId="{31D3AE5D-DA06-4E2D-9D68-F5531DFE7C2B}" destId="{E8409EF1-2824-4CED-9E5E-4855DA433139}" srcOrd="4" destOrd="0" presId="urn:microsoft.com/office/officeart/2005/8/layout/process4"/>
    <dgm:cxn modelId="{9BD699AD-DC38-41D6-9621-C135C44E1EE6}" type="presParOf" srcId="{E8409EF1-2824-4CED-9E5E-4855DA433139}" destId="{F962ABC7-B55E-44BA-B0E4-0CE69D72E1F5}" srcOrd="0" destOrd="0" presId="urn:microsoft.com/office/officeart/2005/8/layout/process4"/>
    <dgm:cxn modelId="{E16843D3-D256-44DA-BA3A-79E23E73125A}" type="presParOf" srcId="{E8409EF1-2824-4CED-9E5E-4855DA433139}" destId="{C2BDE5F3-CD07-4F2A-8E1A-7C891D9233B8}" srcOrd="1" destOrd="0" presId="urn:microsoft.com/office/officeart/2005/8/layout/process4"/>
    <dgm:cxn modelId="{2EA73D37-F978-4F7F-A817-725CF7BA6A4C}" type="presParOf" srcId="{E8409EF1-2824-4CED-9E5E-4855DA433139}" destId="{246F1D0E-4653-492E-859E-CBEFCB4EE4ED}" srcOrd="2" destOrd="0" presId="urn:microsoft.com/office/officeart/2005/8/layout/process4"/>
    <dgm:cxn modelId="{9F58C783-942B-411C-9720-B147ECDC41D9}" type="presParOf" srcId="{246F1D0E-4653-492E-859E-CBEFCB4EE4ED}" destId="{C8CE4F00-3FBA-4F31-827C-B25B2583799F}" srcOrd="0" destOrd="0" presId="urn:microsoft.com/office/officeart/2005/8/layout/process4"/>
    <dgm:cxn modelId="{8D977A4F-58D9-4F56-A809-CDF2F49BA4DC}" type="presParOf" srcId="{246F1D0E-4653-492E-859E-CBEFCB4EE4ED}" destId="{F3463401-C32A-46A7-B0BB-FA3161108D27}" srcOrd="1" destOrd="0" presId="urn:microsoft.com/office/officeart/2005/8/layout/process4"/>
    <dgm:cxn modelId="{3F5E2E3B-EEE0-4A2C-B9BD-221CD0BECEF4}" type="presParOf" srcId="{246F1D0E-4653-492E-859E-CBEFCB4EE4ED}" destId="{A0A8745A-D7D4-4D6C-AFD5-45C71BD5A218}" srcOrd="2" destOrd="0" presId="urn:microsoft.com/office/officeart/2005/8/layout/process4"/>
    <dgm:cxn modelId="{56D92AE4-1C0F-4E2F-A8BA-C1B8ABF45A44}" type="presParOf" srcId="{246F1D0E-4653-492E-859E-CBEFCB4EE4ED}" destId="{21767645-1188-4859-821B-C2375B5AEC44}" srcOrd="3" destOrd="0" presId="urn:microsoft.com/office/officeart/2005/8/layout/process4"/>
    <dgm:cxn modelId="{DF157FA0-6CFF-475F-B2C1-C14A30CA284D}" type="presParOf" srcId="{31D3AE5D-DA06-4E2D-9D68-F5531DFE7C2B}" destId="{0226793B-92A0-4530-A8D1-D80AF6A16C31}" srcOrd="5" destOrd="0" presId="urn:microsoft.com/office/officeart/2005/8/layout/process4"/>
    <dgm:cxn modelId="{D9B8890F-622F-4EF7-B8C9-501999392107}" type="presParOf" srcId="{31D3AE5D-DA06-4E2D-9D68-F5531DFE7C2B}" destId="{1A669411-1539-46A4-9D6E-2C85E15B0FA6}" srcOrd="6"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 modelId="{9F7B4862-9B46-41F1-94DE-C7556C133F86}" type="presParOf" srcId="{DB89CC08-BF2F-4B2E-B88D-22F7BE6ECA5F}" destId="{0CC74B02-F9A8-40D9-BF66-071EFBDC8A5D}" srcOrd="1" destOrd="0" presId="urn:microsoft.com/office/officeart/2005/8/layout/process4"/>
    <dgm:cxn modelId="{1F3D4994-36A0-4C09-82DA-C7FA164BB963}" type="presParOf" srcId="{DB89CC08-BF2F-4B2E-B88D-22F7BE6ECA5F}" destId="{02AED74B-F4B0-4D1E-93D6-31DABD502BE2}" srcOrd="2" destOrd="0" presId="urn:microsoft.com/office/officeart/2005/8/layout/process4"/>
    <dgm:cxn modelId="{14C87362-5A25-4187-AAC5-C4D764BC2966}" type="presParOf" srcId="{DB89CC08-BF2F-4B2E-B88D-22F7BE6ECA5F}" destId="{88202B2F-4C13-4BE3-B9C1-6D46476F9C0A}"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7A528-D716-4BD6-B5EA-498992AF3536}">
      <dsp:nvSpPr>
        <dsp:cNvPr id="0" name=""/>
        <dsp:cNvSpPr/>
      </dsp:nvSpPr>
      <dsp:spPr>
        <a:xfrm>
          <a:off x="0" y="3752634"/>
          <a:ext cx="5638800" cy="8209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Expected Results After 45 days (Tn+450) 24</a:t>
          </a:r>
          <a:r>
            <a:rPr lang="en-US" sz="1600" kern="1200" baseline="30000" dirty="0"/>
            <a:t>th Sept 2021</a:t>
          </a:r>
          <a:endParaRPr lang="en-US" sz="1600" kern="1200" dirty="0"/>
        </a:p>
      </dsp:txBody>
      <dsp:txXfrm>
        <a:off x="0" y="3752634"/>
        <a:ext cx="5638800" cy="443331"/>
      </dsp:txXfrm>
    </dsp:sp>
    <dsp:sp modelId="{99F9CD2B-F57E-4CD2-8AE6-1B877D324B4E}">
      <dsp:nvSpPr>
        <dsp:cNvPr id="0" name=""/>
        <dsp:cNvSpPr/>
      </dsp:nvSpPr>
      <dsp:spPr>
        <a:xfrm>
          <a:off x="2753" y="4179546"/>
          <a:ext cx="1877764" cy="37765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Hardware Setup</a:t>
          </a:r>
        </a:p>
      </dsp:txBody>
      <dsp:txXfrm>
        <a:off x="2753" y="4179546"/>
        <a:ext cx="1877764" cy="377652"/>
      </dsp:txXfrm>
    </dsp:sp>
    <dsp:sp modelId="{C55D7F27-A7EC-4246-BBEC-1B3A4AF01F68}">
      <dsp:nvSpPr>
        <dsp:cNvPr id="0" name=""/>
        <dsp:cNvSpPr/>
      </dsp:nvSpPr>
      <dsp:spPr>
        <a:xfrm>
          <a:off x="1880517" y="4179546"/>
          <a:ext cx="1877764" cy="377652"/>
        </a:xfrm>
        <a:prstGeom prst="rect">
          <a:avLst/>
        </a:prstGeom>
        <a:solidFill>
          <a:schemeClr val="accent3">
            <a:tint val="40000"/>
            <a:alpha val="90000"/>
            <a:hueOff val="-421804"/>
            <a:satOff val="-220"/>
            <a:lumOff val="19"/>
            <a:alphaOff val="0"/>
          </a:schemeClr>
        </a:solidFill>
        <a:ln w="12700" cap="flat" cmpd="sng" algn="ctr">
          <a:solidFill>
            <a:schemeClr val="accent3">
              <a:tint val="40000"/>
              <a:alpha val="90000"/>
              <a:hueOff val="-421804"/>
              <a:satOff val="-220"/>
              <a:lumOff val="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Mobile Application Setup</a:t>
          </a:r>
        </a:p>
      </dsp:txBody>
      <dsp:txXfrm>
        <a:off x="1880517" y="4179546"/>
        <a:ext cx="1877764" cy="377652"/>
      </dsp:txXfrm>
    </dsp:sp>
    <dsp:sp modelId="{0C7CBBBE-8C94-45C2-8A56-D49C131021B0}">
      <dsp:nvSpPr>
        <dsp:cNvPr id="0" name=""/>
        <dsp:cNvSpPr/>
      </dsp:nvSpPr>
      <dsp:spPr>
        <a:xfrm>
          <a:off x="3758282" y="4179546"/>
          <a:ext cx="1877764" cy="377652"/>
        </a:xfrm>
        <a:prstGeom prst="rect">
          <a:avLst/>
        </a:prstGeom>
        <a:solidFill>
          <a:schemeClr val="accent3">
            <a:tint val="40000"/>
            <a:alpha val="90000"/>
            <a:hueOff val="-843608"/>
            <a:satOff val="-440"/>
            <a:lumOff val="38"/>
            <a:alphaOff val="0"/>
          </a:schemeClr>
        </a:solidFill>
        <a:ln w="12700" cap="flat" cmpd="sng" algn="ctr">
          <a:solidFill>
            <a:schemeClr val="accent3">
              <a:tint val="40000"/>
              <a:alpha val="90000"/>
              <a:hueOff val="-843608"/>
              <a:satOff val="-440"/>
              <a:lumOff val="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Data Collection</a:t>
          </a:r>
        </a:p>
      </dsp:txBody>
      <dsp:txXfrm>
        <a:off x="3758282" y="4179546"/>
        <a:ext cx="1877764" cy="377652"/>
      </dsp:txXfrm>
    </dsp:sp>
    <dsp:sp modelId="{2448C78B-1E57-4A58-BB7D-F78DB646938B}">
      <dsp:nvSpPr>
        <dsp:cNvPr id="0" name=""/>
        <dsp:cNvSpPr/>
      </dsp:nvSpPr>
      <dsp:spPr>
        <a:xfrm rot="10800000">
          <a:off x="0" y="2502275"/>
          <a:ext cx="5638800" cy="1262674"/>
        </a:xfrm>
        <a:prstGeom prst="upArrowCallout">
          <a:avLst/>
        </a:prstGeom>
        <a:solidFill>
          <a:schemeClr val="accent3">
            <a:hueOff val="-1689705"/>
            <a:satOff val="-7796"/>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Results After 30 days (Tn+30) 8</a:t>
          </a:r>
          <a:r>
            <a:rPr lang="en-US" sz="1600" kern="1200" baseline="30000" dirty="0"/>
            <a:t>th Sept 2021</a:t>
          </a:r>
          <a:endParaRPr lang="en-US" sz="1600" kern="1200" dirty="0"/>
        </a:p>
      </dsp:txBody>
      <dsp:txXfrm rot="-10800000">
        <a:off x="0" y="2502275"/>
        <a:ext cx="5638800" cy="443198"/>
      </dsp:txXfrm>
    </dsp:sp>
    <dsp:sp modelId="{3B1A510C-A7D5-48FE-8C6D-F8FAC1A7D3DB}">
      <dsp:nvSpPr>
        <dsp:cNvPr id="0" name=""/>
        <dsp:cNvSpPr/>
      </dsp:nvSpPr>
      <dsp:spPr>
        <a:xfrm>
          <a:off x="2753" y="2945473"/>
          <a:ext cx="1877764" cy="377539"/>
        </a:xfrm>
        <a:prstGeom prst="rect">
          <a:avLst/>
        </a:prstGeom>
        <a:solidFill>
          <a:schemeClr val="accent3">
            <a:tint val="40000"/>
            <a:alpha val="90000"/>
            <a:hueOff val="-1265413"/>
            <a:satOff val="-661"/>
            <a:lumOff val="57"/>
            <a:alphaOff val="0"/>
          </a:schemeClr>
        </a:solidFill>
        <a:ln w="12700" cap="flat" cmpd="sng" algn="ctr">
          <a:solidFill>
            <a:schemeClr val="accent3">
              <a:tint val="40000"/>
              <a:alpha val="90000"/>
              <a:hueOff val="-1265413"/>
              <a:satOff val="-661"/>
              <a:lumOff val="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Hardware Analysis</a:t>
          </a:r>
        </a:p>
      </dsp:txBody>
      <dsp:txXfrm>
        <a:off x="2753" y="2945473"/>
        <a:ext cx="1877764" cy="377539"/>
      </dsp:txXfrm>
    </dsp:sp>
    <dsp:sp modelId="{6C4BA2AE-2B71-4984-937C-8400F35E2556}">
      <dsp:nvSpPr>
        <dsp:cNvPr id="0" name=""/>
        <dsp:cNvSpPr/>
      </dsp:nvSpPr>
      <dsp:spPr>
        <a:xfrm>
          <a:off x="1880517" y="2945473"/>
          <a:ext cx="1877764" cy="377539"/>
        </a:xfrm>
        <a:prstGeom prst="rect">
          <a:avLst/>
        </a:prstGeom>
        <a:solidFill>
          <a:schemeClr val="accent3">
            <a:tint val="40000"/>
            <a:alpha val="90000"/>
            <a:hueOff val="-1687217"/>
            <a:satOff val="-881"/>
            <a:lumOff val="76"/>
            <a:alphaOff val="0"/>
          </a:schemeClr>
        </a:solidFill>
        <a:ln w="12700" cap="flat" cmpd="sng" algn="ctr">
          <a:solidFill>
            <a:schemeClr val="accent3">
              <a:tint val="40000"/>
              <a:alpha val="90000"/>
              <a:hueOff val="-1687217"/>
              <a:satOff val="-881"/>
              <a:lumOff val="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How to collect data?</a:t>
          </a:r>
        </a:p>
      </dsp:txBody>
      <dsp:txXfrm>
        <a:off x="1880517" y="2945473"/>
        <a:ext cx="1877764" cy="377539"/>
      </dsp:txXfrm>
    </dsp:sp>
    <dsp:sp modelId="{5D002B26-0BAF-4D12-B506-62EDC36F3C3F}">
      <dsp:nvSpPr>
        <dsp:cNvPr id="0" name=""/>
        <dsp:cNvSpPr/>
      </dsp:nvSpPr>
      <dsp:spPr>
        <a:xfrm>
          <a:off x="3758282" y="2945473"/>
          <a:ext cx="1877764" cy="377539"/>
        </a:xfrm>
        <a:prstGeom prst="rect">
          <a:avLst/>
        </a:prstGeom>
        <a:solidFill>
          <a:schemeClr val="accent3">
            <a:tint val="40000"/>
            <a:alpha val="90000"/>
            <a:hueOff val="-2109021"/>
            <a:satOff val="-1101"/>
            <a:lumOff val="95"/>
            <a:alphaOff val="0"/>
          </a:schemeClr>
        </a:solidFill>
        <a:ln w="12700" cap="flat" cmpd="sng" algn="ctr">
          <a:solidFill>
            <a:schemeClr val="accent3">
              <a:tint val="40000"/>
              <a:alpha val="90000"/>
              <a:hueOff val="-2109021"/>
              <a:satOff val="-1101"/>
              <a:lumOff val="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Final Ideation</a:t>
          </a:r>
        </a:p>
      </dsp:txBody>
      <dsp:txXfrm>
        <a:off x="3758282" y="2945473"/>
        <a:ext cx="1877764" cy="377539"/>
      </dsp:txXfrm>
    </dsp:sp>
    <dsp:sp modelId="{C2BDE5F3-CD07-4F2A-8E1A-7C891D9233B8}">
      <dsp:nvSpPr>
        <dsp:cNvPr id="0" name=""/>
        <dsp:cNvSpPr/>
      </dsp:nvSpPr>
      <dsp:spPr>
        <a:xfrm rot="10800000">
          <a:off x="0" y="1251915"/>
          <a:ext cx="5638800" cy="1262674"/>
        </a:xfrm>
        <a:prstGeom prst="upArrowCallout">
          <a:avLst/>
        </a:prstGeom>
        <a:solidFill>
          <a:schemeClr val="accent3">
            <a:hueOff val="-3379410"/>
            <a:satOff val="-15591"/>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Results After 15 days (Tn+15) 21st AUG 2021</a:t>
          </a:r>
        </a:p>
      </dsp:txBody>
      <dsp:txXfrm rot="-10800000">
        <a:off x="0" y="1251915"/>
        <a:ext cx="5638800" cy="443198"/>
      </dsp:txXfrm>
    </dsp:sp>
    <dsp:sp modelId="{C8CE4F00-3FBA-4F31-827C-B25B2583799F}">
      <dsp:nvSpPr>
        <dsp:cNvPr id="0" name=""/>
        <dsp:cNvSpPr/>
      </dsp:nvSpPr>
      <dsp:spPr>
        <a:xfrm>
          <a:off x="0" y="1695113"/>
          <a:ext cx="1409699" cy="377539"/>
        </a:xfrm>
        <a:prstGeom prst="rect">
          <a:avLst/>
        </a:prstGeom>
        <a:solidFill>
          <a:schemeClr val="accent3">
            <a:tint val="40000"/>
            <a:alpha val="90000"/>
            <a:hueOff val="-2530825"/>
            <a:satOff val="-1321"/>
            <a:lumOff val="114"/>
            <a:alphaOff val="0"/>
          </a:schemeClr>
        </a:solidFill>
        <a:ln w="12700" cap="flat" cmpd="sng" algn="ctr">
          <a:solidFill>
            <a:schemeClr val="accent3">
              <a:tint val="40000"/>
              <a:alpha val="90000"/>
              <a:hueOff val="-2530825"/>
              <a:satOff val="-1321"/>
              <a:lumOff val="1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Deep Analysis</a:t>
          </a:r>
        </a:p>
      </dsp:txBody>
      <dsp:txXfrm>
        <a:off x="0" y="1695113"/>
        <a:ext cx="1409699" cy="377539"/>
      </dsp:txXfrm>
    </dsp:sp>
    <dsp:sp modelId="{F3463401-C32A-46A7-B0BB-FA3161108D27}">
      <dsp:nvSpPr>
        <dsp:cNvPr id="0" name=""/>
        <dsp:cNvSpPr/>
      </dsp:nvSpPr>
      <dsp:spPr>
        <a:xfrm>
          <a:off x="1409700" y="1695113"/>
          <a:ext cx="1409699" cy="377539"/>
        </a:xfrm>
        <a:prstGeom prst="rect">
          <a:avLst/>
        </a:prstGeom>
        <a:solidFill>
          <a:schemeClr val="accent3">
            <a:tint val="40000"/>
            <a:alpha val="90000"/>
            <a:hueOff val="-2952630"/>
            <a:satOff val="-1542"/>
            <a:lumOff val="133"/>
            <a:alphaOff val="0"/>
          </a:schemeClr>
        </a:solidFill>
        <a:ln w="12700" cap="flat" cmpd="sng" algn="ctr">
          <a:solidFill>
            <a:schemeClr val="accent3">
              <a:tint val="40000"/>
              <a:alpha val="90000"/>
              <a:hueOff val="-2952630"/>
              <a:satOff val="-1542"/>
              <a:lumOff val="1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Research paper review for ECG smartwatches</a:t>
          </a:r>
        </a:p>
      </dsp:txBody>
      <dsp:txXfrm>
        <a:off x="1409700" y="1695113"/>
        <a:ext cx="1409699" cy="377539"/>
      </dsp:txXfrm>
    </dsp:sp>
    <dsp:sp modelId="{A0A8745A-D7D4-4D6C-AFD5-45C71BD5A218}">
      <dsp:nvSpPr>
        <dsp:cNvPr id="0" name=""/>
        <dsp:cNvSpPr/>
      </dsp:nvSpPr>
      <dsp:spPr>
        <a:xfrm>
          <a:off x="2819400" y="1695113"/>
          <a:ext cx="1409699" cy="377539"/>
        </a:xfrm>
        <a:prstGeom prst="rect">
          <a:avLst/>
        </a:prstGeom>
        <a:solidFill>
          <a:schemeClr val="accent3">
            <a:tint val="40000"/>
            <a:alpha val="90000"/>
            <a:hueOff val="-3374434"/>
            <a:satOff val="-1762"/>
            <a:lumOff val="152"/>
            <a:alphaOff val="0"/>
          </a:schemeClr>
        </a:solidFill>
        <a:ln w="12700" cap="flat" cmpd="sng" algn="ctr">
          <a:solidFill>
            <a:schemeClr val="accent3">
              <a:tint val="40000"/>
              <a:alpha val="90000"/>
              <a:hueOff val="-3374434"/>
              <a:satOff val="-1762"/>
              <a:lumOff val="1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Study of  Sensors </a:t>
          </a:r>
        </a:p>
      </dsp:txBody>
      <dsp:txXfrm>
        <a:off x="2819400" y="1695113"/>
        <a:ext cx="1409699" cy="377539"/>
      </dsp:txXfrm>
    </dsp:sp>
    <dsp:sp modelId="{21767645-1188-4859-821B-C2375B5AEC44}">
      <dsp:nvSpPr>
        <dsp:cNvPr id="0" name=""/>
        <dsp:cNvSpPr/>
      </dsp:nvSpPr>
      <dsp:spPr>
        <a:xfrm>
          <a:off x="4229099" y="1695113"/>
          <a:ext cx="1409699" cy="377539"/>
        </a:xfrm>
        <a:prstGeom prst="rect">
          <a:avLst/>
        </a:prstGeom>
        <a:solidFill>
          <a:schemeClr val="accent3">
            <a:tint val="40000"/>
            <a:alpha val="90000"/>
            <a:hueOff val="-3796238"/>
            <a:satOff val="-1982"/>
            <a:lumOff val="171"/>
            <a:alphaOff val="0"/>
          </a:schemeClr>
        </a:solidFill>
        <a:ln w="12700" cap="flat" cmpd="sng" algn="ctr">
          <a:solidFill>
            <a:schemeClr val="accent3">
              <a:tint val="40000"/>
              <a:alpha val="90000"/>
              <a:hueOff val="-3796238"/>
              <a:satOff val="-1982"/>
              <a:lumOff val="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Gather ECG datasheets available</a:t>
          </a:r>
        </a:p>
      </dsp:txBody>
      <dsp:txXfrm>
        <a:off x="4229099" y="1695113"/>
        <a:ext cx="1409699" cy="377539"/>
      </dsp:txXfrm>
    </dsp:sp>
    <dsp:sp modelId="{A48265CE-F3A3-46DB-9DD2-97590B4DBB84}">
      <dsp:nvSpPr>
        <dsp:cNvPr id="0" name=""/>
        <dsp:cNvSpPr/>
      </dsp:nvSpPr>
      <dsp:spPr>
        <a:xfrm rot="10800000">
          <a:off x="0" y="1555"/>
          <a:ext cx="5638800" cy="1262674"/>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Results Till (Tn) 2</a:t>
          </a:r>
          <a:r>
            <a:rPr lang="en-US" sz="1600" kern="1200" baseline="30000" dirty="0"/>
            <a:t>nd</a:t>
          </a:r>
          <a:r>
            <a:rPr lang="en-US" sz="1600" kern="1200" dirty="0"/>
            <a:t> AUG 2021</a:t>
          </a:r>
        </a:p>
      </dsp:txBody>
      <dsp:txXfrm rot="-10800000">
        <a:off x="0" y="1555"/>
        <a:ext cx="5638800" cy="443198"/>
      </dsp:txXfrm>
    </dsp:sp>
    <dsp:sp modelId="{59FFE57C-E5F2-4FBD-AA4D-8DB27381892F}">
      <dsp:nvSpPr>
        <dsp:cNvPr id="0" name=""/>
        <dsp:cNvSpPr/>
      </dsp:nvSpPr>
      <dsp:spPr>
        <a:xfrm>
          <a:off x="0" y="444754"/>
          <a:ext cx="1409699" cy="377539"/>
        </a:xfrm>
        <a:prstGeom prst="rect">
          <a:avLst/>
        </a:prstGeom>
        <a:solidFill>
          <a:schemeClr val="accent3">
            <a:tint val="40000"/>
            <a:alpha val="90000"/>
            <a:hueOff val="-4218042"/>
            <a:satOff val="-2202"/>
            <a:lumOff val="190"/>
            <a:alphaOff val="0"/>
          </a:schemeClr>
        </a:solidFill>
        <a:ln w="12700" cap="flat" cmpd="sng" algn="ctr">
          <a:solidFill>
            <a:schemeClr val="accent3">
              <a:tint val="40000"/>
              <a:alpha val="90000"/>
              <a:hueOff val="-4218042"/>
              <a:satOff val="-2202"/>
              <a:lumOff val="1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Basic Analysis</a:t>
          </a:r>
        </a:p>
      </dsp:txBody>
      <dsp:txXfrm>
        <a:off x="0" y="444754"/>
        <a:ext cx="1409699" cy="377539"/>
      </dsp:txXfrm>
    </dsp:sp>
    <dsp:sp modelId="{0CC74B02-F9A8-40D9-BF66-071EFBDC8A5D}">
      <dsp:nvSpPr>
        <dsp:cNvPr id="0" name=""/>
        <dsp:cNvSpPr/>
      </dsp:nvSpPr>
      <dsp:spPr>
        <a:xfrm>
          <a:off x="1409700" y="444754"/>
          <a:ext cx="1409699" cy="377539"/>
        </a:xfrm>
        <a:prstGeom prst="rect">
          <a:avLst/>
        </a:prstGeom>
        <a:solidFill>
          <a:schemeClr val="accent3">
            <a:tint val="40000"/>
            <a:alpha val="90000"/>
            <a:hueOff val="-4639846"/>
            <a:satOff val="-2423"/>
            <a:lumOff val="209"/>
            <a:alphaOff val="0"/>
          </a:schemeClr>
        </a:solidFill>
        <a:ln w="12700" cap="flat" cmpd="sng" algn="ctr">
          <a:solidFill>
            <a:schemeClr val="accent3">
              <a:tint val="40000"/>
              <a:alpha val="90000"/>
              <a:hueOff val="-4639846"/>
              <a:satOff val="-2423"/>
              <a:lumOff val="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Devices Available</a:t>
          </a:r>
        </a:p>
      </dsp:txBody>
      <dsp:txXfrm>
        <a:off x="1409700" y="444754"/>
        <a:ext cx="1409699" cy="377539"/>
      </dsp:txXfrm>
    </dsp:sp>
    <dsp:sp modelId="{02AED74B-F4B0-4D1E-93D6-31DABD502BE2}">
      <dsp:nvSpPr>
        <dsp:cNvPr id="0" name=""/>
        <dsp:cNvSpPr/>
      </dsp:nvSpPr>
      <dsp:spPr>
        <a:xfrm>
          <a:off x="2819400" y="444754"/>
          <a:ext cx="1409699" cy="377539"/>
        </a:xfrm>
        <a:prstGeom prst="rect">
          <a:avLst/>
        </a:prstGeom>
        <a:solidFill>
          <a:schemeClr val="accent3">
            <a:tint val="40000"/>
            <a:alpha val="90000"/>
            <a:hueOff val="-5061651"/>
            <a:satOff val="-2643"/>
            <a:lumOff val="228"/>
            <a:alphaOff val="0"/>
          </a:schemeClr>
        </a:solidFill>
        <a:ln w="12700" cap="flat" cmpd="sng" algn="ctr">
          <a:solidFill>
            <a:schemeClr val="accent3">
              <a:tint val="40000"/>
              <a:alpha val="90000"/>
              <a:hueOff val="-5061651"/>
              <a:satOff val="-2643"/>
              <a:lumOff val="2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Publications </a:t>
          </a:r>
        </a:p>
      </dsp:txBody>
      <dsp:txXfrm>
        <a:off x="2819400" y="444754"/>
        <a:ext cx="1409699" cy="377539"/>
      </dsp:txXfrm>
    </dsp:sp>
    <dsp:sp modelId="{88202B2F-4C13-4BE3-B9C1-6D46476F9C0A}">
      <dsp:nvSpPr>
        <dsp:cNvPr id="0" name=""/>
        <dsp:cNvSpPr/>
      </dsp:nvSpPr>
      <dsp:spPr>
        <a:xfrm>
          <a:off x="4229099" y="444754"/>
          <a:ext cx="1409699" cy="377539"/>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Market Statistics</a:t>
          </a:r>
        </a:p>
      </dsp:txBody>
      <dsp:txXfrm>
        <a:off x="4229099" y="444754"/>
        <a:ext cx="1409699" cy="3775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02-Nov-21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02-Nov-21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02-Nov-21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02-Nov-21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02-Nov-21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02-Nov-21</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02-Nov-21</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02-Nov-21</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02-Nov-21</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02-Nov-21</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iitg.ac.in/chemeng/faculty_profile.php?name=rs" TargetMode="External"/><Relationship Id="rId2" Type="http://schemas.openxmlformats.org/officeDocument/2006/relationships/hyperlink" Target="http://www.iitg.ac.in/chemeng/faculty_profile.php?name=d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t.ly/btp21Aug" TargetMode="External"/><Relationship Id="rId2" Type="http://schemas.openxmlformats.org/officeDocument/2006/relationships/hyperlink" Target="https://bit.ly/btp2Aug" TargetMode="External"/><Relationship Id="rId1" Type="http://schemas.openxmlformats.org/officeDocument/2006/relationships/slideLayout" Target="../slideLayouts/slideLayout2.xml"/><Relationship Id="rId4" Type="http://schemas.openxmlformats.org/officeDocument/2006/relationships/hyperlink" Target="https://bit.ly/btp11Sep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bit.ly/btp2Aug" TargetMode="External"/><Relationship Id="rId2" Type="http://schemas.openxmlformats.org/officeDocument/2006/relationships/hyperlink" Target="https://ieeexplore.ieee.org/stamp/stamp.jsp?tp=&amp;arnumber=735252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hyperlink" Target="https://www.researchgate.net/publication/351923381_Accessing_the_ECG_Data_of_the_Apple_Watch_and_Accomplishing_Interoperability_Through_FHIR" TargetMode="External"/><Relationship Id="rId4" Type="http://schemas.openxmlformats.org/officeDocument/2006/relationships/hyperlink" Target="https://ieeexplore.ieee.org/stamp/stamp.jsp?tp=&amp;arnumber=7352529"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hyperlink" Target="https://www.researchgate.net/publication/336988184_Towards_IoT_and_ML_Driven_Cardiac_Status_Prediction_System" TargetMode="Externa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rchive.physionet.org/challenge/2017/"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www.ncbi.nlm.nih.gov/pmc/articles/PMC6468449/" TargetMode="External"/><Relationship Id="rId3" Type="http://schemas.openxmlformats.org/officeDocument/2006/relationships/hyperlink" Target="https://www.researchgate.net/publication/351923381_Accessing_the_ECG_Data_of_the_Apple_Watch_and_Accomplishing_Interoperability_Through_FHIR" TargetMode="External"/><Relationship Id="rId7" Type="http://schemas.openxmlformats.org/officeDocument/2006/relationships/hyperlink" Target="https://www.researchgate.net/publication/282434777_True_Unipolar_ECG_Machine_for_Wilson_Central_Terminal_Measurements" TargetMode="External"/><Relationship Id="rId2" Type="http://schemas.openxmlformats.org/officeDocument/2006/relationships/hyperlink" Target="https://ieeexplore.ieee.org/stamp/stamp.jsp?tp=&amp;arnumber=7352529" TargetMode="External"/><Relationship Id="rId1" Type="http://schemas.openxmlformats.org/officeDocument/2006/relationships/slideLayout" Target="../slideLayouts/slideLayout2.xml"/><Relationship Id="rId6" Type="http://schemas.openxmlformats.org/officeDocument/2006/relationships/hyperlink" Target="https://courses.cs.washington.edu/courses/cse466/13au/pdfs/lectures/" TargetMode="External"/><Relationship Id="rId11" Type="http://schemas.openxmlformats.org/officeDocument/2006/relationships/hyperlink" Target="https://jamanetwork.com/journals/jamacardiology/fullarticle/2675364" TargetMode="External"/><Relationship Id="rId5" Type="http://schemas.openxmlformats.org/officeDocument/2006/relationships/hyperlink" Target="https://courses.cs.washington.edu/courses/cse466/14au/labs/l7/l7.html" TargetMode="External"/><Relationship Id="rId10" Type="http://schemas.openxmlformats.org/officeDocument/2006/relationships/hyperlink" Target="https://www.hindawi.com/journals/cmmm/2017/9295029/" TargetMode="External"/><Relationship Id="rId4" Type="http://schemas.openxmlformats.org/officeDocument/2006/relationships/hyperlink" Target="https://support.apple.com/en-in/HT208955" TargetMode="External"/><Relationship Id="rId9" Type="http://schemas.openxmlformats.org/officeDocument/2006/relationships/hyperlink" Target="https://www.mdpi.com/2079-9292/10/2/105" TargetMode="Externa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775620"/>
            <a:ext cx="4098175" cy="3177380"/>
          </a:xfrm>
        </p:spPr>
        <p:txBody>
          <a:bodyPr>
            <a:normAutofit fontScale="90000"/>
          </a:bodyPr>
          <a:lstStyle/>
          <a:p>
            <a:r>
              <a:rPr lang="en-US" dirty="0"/>
              <a:t>Non-Invasive point of care ECG signal detection and analytics for cardiac diseases</a:t>
            </a:r>
          </a:p>
        </p:txBody>
      </p:sp>
      <p:sp>
        <p:nvSpPr>
          <p:cNvPr id="5" name="TextBox 4">
            <a:extLst>
              <a:ext uri="{FF2B5EF4-FFF2-40B4-BE49-F238E27FC236}">
                <a16:creationId xmlns:a16="http://schemas.microsoft.com/office/drawing/2014/main" id="{EDA65EE4-C2E0-4855-9423-45DF13D447F5}"/>
              </a:ext>
            </a:extLst>
          </p:cNvPr>
          <p:cNvSpPr txBox="1"/>
          <p:nvPr/>
        </p:nvSpPr>
        <p:spPr>
          <a:xfrm>
            <a:off x="626225" y="196334"/>
            <a:ext cx="6094602" cy="646331"/>
          </a:xfrm>
          <a:prstGeom prst="rect">
            <a:avLst/>
          </a:prstGeom>
          <a:noFill/>
        </p:spPr>
        <p:txBody>
          <a:bodyPr wrap="square">
            <a:spAutoFit/>
          </a:bodyPr>
          <a:lstStyle/>
          <a:p>
            <a:r>
              <a:rPr lang="en-US" dirty="0">
                <a:solidFill>
                  <a:srgbClr val="B82D2F"/>
                </a:solidFill>
              </a:rPr>
              <a:t>Bachelor Thesis project</a:t>
            </a:r>
          </a:p>
          <a:p>
            <a:endParaRPr lang="en-US" dirty="0">
              <a:solidFill>
                <a:srgbClr val="B82D2F"/>
              </a:solidFill>
            </a:endParaRPr>
          </a:p>
        </p:txBody>
      </p:sp>
      <p:sp>
        <p:nvSpPr>
          <p:cNvPr id="6" name="Rectangle 5">
            <a:extLst>
              <a:ext uri="{FF2B5EF4-FFF2-40B4-BE49-F238E27FC236}">
                <a16:creationId xmlns:a16="http://schemas.microsoft.com/office/drawing/2014/main" id="{30EFD3A1-D533-4C76-A51E-A468F937764C}"/>
              </a:ext>
            </a:extLst>
          </p:cNvPr>
          <p:cNvSpPr/>
          <p:nvPr/>
        </p:nvSpPr>
        <p:spPr>
          <a:xfrm>
            <a:off x="685800" y="563880"/>
            <a:ext cx="1219200" cy="4571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3BFFDA-A6DC-402F-9839-2D612693370C}"/>
              </a:ext>
            </a:extLst>
          </p:cNvPr>
          <p:cNvSpPr txBox="1"/>
          <p:nvPr/>
        </p:nvSpPr>
        <p:spPr>
          <a:xfrm>
            <a:off x="671818" y="5410304"/>
            <a:ext cx="6094602" cy="1015663"/>
          </a:xfrm>
          <a:prstGeom prst="rect">
            <a:avLst/>
          </a:prstGeom>
          <a:noFill/>
        </p:spPr>
        <p:txBody>
          <a:bodyPr wrap="square">
            <a:spAutoFit/>
          </a:bodyPr>
          <a:lstStyle/>
          <a:p>
            <a:r>
              <a:rPr lang="en-US" dirty="0">
                <a:solidFill>
                  <a:srgbClr val="7F7F7F"/>
                </a:solidFill>
              </a:rPr>
              <a:t>Mentors</a:t>
            </a:r>
          </a:p>
          <a:p>
            <a:r>
              <a:rPr lang="en-US" sz="1400" i="0" u="none" strike="noStrike" dirty="0">
                <a:solidFill>
                  <a:srgbClr val="7F7F7F"/>
                </a:solidFill>
                <a:effectLst/>
                <a:hlinkClick r:id="rId2">
                  <a:extLst>
                    <a:ext uri="{A12FA001-AC4F-418D-AE19-62706E023703}">
                      <ahyp:hlinkClr xmlns:ahyp="http://schemas.microsoft.com/office/drawing/2018/hyperlinkcolor" val="tx"/>
                    </a:ext>
                  </a:extLst>
                </a:hlinkClick>
              </a:rPr>
              <a:t>Prof. Dipankar Bandyopadhyay</a:t>
            </a:r>
          </a:p>
          <a:p>
            <a:r>
              <a:rPr lang="en-US" sz="1400" i="0" u="none" strike="noStrike" dirty="0">
                <a:solidFill>
                  <a:srgbClr val="7F7F7F"/>
                </a:solidFill>
                <a:effectLst/>
                <a:hlinkClick r:id="rId3">
                  <a:extLst>
                    <a:ext uri="{A12FA001-AC4F-418D-AE19-62706E023703}">
                      <ahyp:hlinkClr xmlns:ahyp="http://schemas.microsoft.com/office/drawing/2018/hyperlinkcolor" val="tx"/>
                    </a:ext>
                  </a:extLst>
                </a:hlinkClick>
              </a:rPr>
              <a:t>Ass. Prof. Resmi Suresh</a:t>
            </a:r>
          </a:p>
          <a:p>
            <a:r>
              <a:rPr lang="en-US" sz="1400" dirty="0">
                <a:solidFill>
                  <a:srgbClr val="7F7F7F"/>
                </a:solidFill>
                <a:hlinkClick r:id="rId3">
                  <a:extLst>
                    <a:ext uri="{A12FA001-AC4F-418D-AE19-62706E023703}">
                      <ahyp:hlinkClr xmlns:ahyp="http://schemas.microsoft.com/office/drawing/2018/hyperlinkcolor" val="tx"/>
                    </a:ext>
                  </a:extLst>
                </a:hlinkClick>
              </a:rPr>
              <a:t>Sahil </a:t>
            </a:r>
            <a:r>
              <a:rPr lang="en-US" sz="1400" dirty="0" err="1">
                <a:solidFill>
                  <a:srgbClr val="7F7F7F"/>
                </a:solidFill>
                <a:hlinkClick r:id="rId3">
                  <a:extLst>
                    <a:ext uri="{A12FA001-AC4F-418D-AE19-62706E023703}">
                      <ahyp:hlinkClr xmlns:ahyp="http://schemas.microsoft.com/office/drawing/2018/hyperlinkcolor" val="tx"/>
                    </a:ext>
                  </a:extLst>
                </a:hlinkClick>
              </a:rPr>
              <a:t>Jagnani</a:t>
            </a:r>
            <a:endParaRPr lang="en-US" sz="1400" i="0" u="none" strike="noStrike" dirty="0">
              <a:solidFill>
                <a:srgbClr val="7F7F7F"/>
              </a:solidFill>
              <a:effectLst/>
              <a:hlinkClick r:id="rId3">
                <a:extLst>
                  <a:ext uri="{A12FA001-AC4F-418D-AE19-62706E023703}">
                    <ahyp:hlinkClr xmlns:ahyp="http://schemas.microsoft.com/office/drawing/2018/hyperlinkcolor" val="tx"/>
                  </a:ext>
                </a:extLst>
              </a:hlinkClick>
            </a:endParaRPr>
          </a:p>
        </p:txBody>
      </p:sp>
      <p:sp>
        <p:nvSpPr>
          <p:cNvPr id="12" name="TextBox 11">
            <a:extLst>
              <a:ext uri="{FF2B5EF4-FFF2-40B4-BE49-F238E27FC236}">
                <a16:creationId xmlns:a16="http://schemas.microsoft.com/office/drawing/2014/main" id="{D7F7BC6F-ACFF-4BF6-BC08-9F7DD25FC9A7}"/>
              </a:ext>
            </a:extLst>
          </p:cNvPr>
          <p:cNvSpPr txBox="1"/>
          <p:nvPr/>
        </p:nvSpPr>
        <p:spPr>
          <a:xfrm>
            <a:off x="657045" y="4817237"/>
            <a:ext cx="6094602" cy="584775"/>
          </a:xfrm>
          <a:prstGeom prst="rect">
            <a:avLst/>
          </a:prstGeom>
          <a:noFill/>
        </p:spPr>
        <p:txBody>
          <a:bodyPr wrap="square">
            <a:spAutoFit/>
          </a:bodyPr>
          <a:lstStyle/>
          <a:p>
            <a:r>
              <a:rPr lang="en-US" dirty="0">
                <a:solidFill>
                  <a:srgbClr val="7F7F7F"/>
                </a:solidFill>
              </a:rPr>
              <a:t>Presented by</a:t>
            </a:r>
          </a:p>
          <a:p>
            <a:r>
              <a:rPr lang="en-US" sz="1400" dirty="0">
                <a:solidFill>
                  <a:srgbClr val="7F7F7F"/>
                </a:solidFill>
              </a:rPr>
              <a:t>Shubham Kumar Gupta (180107058)</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(WATCH)</a:t>
            </a:r>
          </a:p>
        </p:txBody>
      </p:sp>
      <p:sp>
        <p:nvSpPr>
          <p:cNvPr id="3" name="Content Placeholder 2"/>
          <p:cNvSpPr>
            <a:spLocks noGrp="1"/>
          </p:cNvSpPr>
          <p:nvPr>
            <p:ph idx="1"/>
          </p:nvPr>
        </p:nvSpPr>
        <p:spPr>
          <a:xfrm>
            <a:off x="-228600" y="1547020"/>
            <a:ext cx="8458200" cy="5463380"/>
          </a:xfrm>
        </p:spPr>
        <p:txBody>
          <a:bodyPr>
            <a:normAutofit/>
          </a:bodyPr>
          <a:lstStyle/>
          <a:p>
            <a:pPr lvl="1"/>
            <a:r>
              <a:rPr lang="en-US" sz="1700" dirty="0"/>
              <a:t>TARGET</a:t>
            </a:r>
          </a:p>
          <a:p>
            <a:pPr lvl="2"/>
            <a:r>
              <a:rPr lang="en-US" sz="1500" dirty="0"/>
              <a:t>Get leads I, interpret ECG</a:t>
            </a:r>
          </a:p>
          <a:p>
            <a:pPr lvl="1"/>
            <a:r>
              <a:rPr lang="en-US" sz="1700" dirty="0"/>
              <a:t>Normal Sinus Rhythm ✔️</a:t>
            </a:r>
          </a:p>
          <a:p>
            <a:pPr lvl="2"/>
            <a:r>
              <a:rPr lang="en-US" sz="1300" dirty="0"/>
              <a:t>The P wave is upright in leads I and II</a:t>
            </a:r>
          </a:p>
          <a:p>
            <a:pPr lvl="2"/>
            <a:r>
              <a:rPr lang="en-US" sz="1300" dirty="0"/>
              <a:t>Each P wave is usually followed by a QRS complex</a:t>
            </a:r>
          </a:p>
          <a:p>
            <a:pPr lvl="2"/>
            <a:r>
              <a:rPr lang="en-US" sz="1300" dirty="0"/>
              <a:t>The heart rate is 60-99 BPM</a:t>
            </a:r>
          </a:p>
          <a:p>
            <a:pPr lvl="1"/>
            <a:r>
              <a:rPr lang="en-US" sz="1700" dirty="0"/>
              <a:t>Atrial Fibrillation ✔️</a:t>
            </a:r>
          </a:p>
          <a:p>
            <a:pPr lvl="2"/>
            <a:r>
              <a:rPr lang="en-US" sz="1500" dirty="0"/>
              <a:t>Lead I, Narrow  QRS Complex, Irregular RR interval</a:t>
            </a:r>
          </a:p>
          <a:p>
            <a:pPr lvl="2"/>
            <a:r>
              <a:rPr lang="en-US" sz="1500" dirty="0"/>
              <a:t>f (fibrillatory) waves</a:t>
            </a:r>
          </a:p>
          <a:p>
            <a:pPr lvl="2"/>
            <a:r>
              <a:rPr lang="en-US" sz="1500" dirty="0"/>
              <a:t>No distinct P waves</a:t>
            </a:r>
          </a:p>
          <a:p>
            <a:pPr lvl="1"/>
            <a:r>
              <a:rPr lang="en-US" sz="1700" dirty="0"/>
              <a:t>Atrial Flutter ✔️</a:t>
            </a:r>
          </a:p>
          <a:p>
            <a:pPr lvl="2"/>
            <a:r>
              <a:rPr lang="en-US" sz="1500" dirty="0"/>
              <a:t>Lead I, Narrow QRS Complex, Regular RR interval</a:t>
            </a:r>
          </a:p>
          <a:p>
            <a:pPr lvl="2"/>
            <a:r>
              <a:rPr lang="en-US" sz="1500" dirty="0"/>
              <a:t>f (fibrillatory) waves</a:t>
            </a:r>
          </a:p>
          <a:p>
            <a:pPr lvl="2"/>
            <a:r>
              <a:rPr lang="en-US" sz="1500" dirty="0"/>
              <a:t>No distinct P waves</a:t>
            </a:r>
            <a:endParaRPr lang="en-US" sz="1700" dirty="0"/>
          </a:p>
          <a:p>
            <a:pPr lvl="1"/>
            <a:r>
              <a:rPr lang="en-US" sz="1700" dirty="0"/>
              <a:t>Low/High Heart Rates ✔️</a:t>
            </a:r>
          </a:p>
          <a:p>
            <a:pPr lvl="2"/>
            <a:r>
              <a:rPr lang="en-US" sz="1300" dirty="0"/>
              <a:t>From ECG RR intervals heart rate can be calculated</a:t>
            </a:r>
          </a:p>
          <a:p>
            <a:pPr lvl="2"/>
            <a:endParaRPr lang="en-US" sz="1300" dirty="0"/>
          </a:p>
          <a:p>
            <a:pPr marL="686117" lvl="3" indent="0">
              <a:buNone/>
            </a:pPr>
            <a:endParaRPr lang="en-US" sz="1300" dirty="0"/>
          </a:p>
          <a:p>
            <a:pPr marL="686117" lvl="3" indent="0">
              <a:buNone/>
            </a:pPr>
            <a:endParaRPr lang="en-US" sz="1300" dirty="0"/>
          </a:p>
          <a:p>
            <a:pPr lvl="1"/>
            <a:endParaRPr lang="en-US" sz="1700" dirty="0"/>
          </a:p>
          <a:p>
            <a:pPr lvl="2"/>
            <a:endParaRPr lang="en-US" sz="1500" dirty="0"/>
          </a:p>
          <a:p>
            <a:pPr lvl="2"/>
            <a:endParaRPr lang="en-US" sz="15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grpSp>
        <p:nvGrpSpPr>
          <p:cNvPr id="5" name="Group 4">
            <a:extLst>
              <a:ext uri="{FF2B5EF4-FFF2-40B4-BE49-F238E27FC236}">
                <a16:creationId xmlns:a16="http://schemas.microsoft.com/office/drawing/2014/main" id="{12747270-59A6-45E5-9496-C771EBED27FF}"/>
              </a:ext>
            </a:extLst>
          </p:cNvPr>
          <p:cNvGrpSpPr/>
          <p:nvPr/>
        </p:nvGrpSpPr>
        <p:grpSpPr>
          <a:xfrm>
            <a:off x="7078697" y="2895600"/>
            <a:ext cx="4953000" cy="2086448"/>
            <a:chOff x="7061919" y="4717075"/>
            <a:chExt cx="4953000" cy="2086448"/>
          </a:xfrm>
        </p:grpSpPr>
        <p:sp>
          <p:nvSpPr>
            <p:cNvPr id="7" name="TextBox 6">
              <a:extLst>
                <a:ext uri="{FF2B5EF4-FFF2-40B4-BE49-F238E27FC236}">
                  <a16:creationId xmlns:a16="http://schemas.microsoft.com/office/drawing/2014/main" id="{50895219-5DA5-40E5-AD5A-2CD017F9729F}"/>
                </a:ext>
              </a:extLst>
            </p:cNvPr>
            <p:cNvSpPr txBox="1"/>
            <p:nvPr/>
          </p:nvSpPr>
          <p:spPr>
            <a:xfrm>
              <a:off x="8632641" y="6434191"/>
              <a:ext cx="2932981" cy="369332"/>
            </a:xfrm>
            <a:prstGeom prst="rect">
              <a:avLst/>
            </a:prstGeom>
            <a:noFill/>
          </p:spPr>
          <p:txBody>
            <a:bodyPr wrap="square">
              <a:spAutoFit/>
            </a:bodyPr>
            <a:lstStyle/>
            <a:p>
              <a:r>
                <a:rPr lang="en-US" sz="1800" dirty="0"/>
                <a:t>Atrial Fibrillation</a:t>
              </a:r>
              <a:endParaRPr lang="en-US" i="1" dirty="0"/>
            </a:p>
          </p:txBody>
        </p:sp>
        <p:pic>
          <p:nvPicPr>
            <p:cNvPr id="8" name="Picture 7">
              <a:extLst>
                <a:ext uri="{FF2B5EF4-FFF2-40B4-BE49-F238E27FC236}">
                  <a16:creationId xmlns:a16="http://schemas.microsoft.com/office/drawing/2014/main" id="{1F18C92D-A5A7-4AB1-951C-D618CAFF598F}"/>
                </a:ext>
              </a:extLst>
            </p:cNvPr>
            <p:cNvPicPr>
              <a:picLocks noChangeAspect="1"/>
            </p:cNvPicPr>
            <p:nvPr/>
          </p:nvPicPr>
          <p:blipFill>
            <a:blip r:embed="rId2"/>
            <a:stretch>
              <a:fillRect/>
            </a:stretch>
          </p:blipFill>
          <p:spPr>
            <a:xfrm>
              <a:off x="7061919" y="4717075"/>
              <a:ext cx="4953000" cy="1791553"/>
            </a:xfrm>
            <a:prstGeom prst="rect">
              <a:avLst/>
            </a:prstGeom>
          </p:spPr>
        </p:pic>
      </p:grpSp>
      <p:pic>
        <p:nvPicPr>
          <p:cNvPr id="14338" name="Picture 2" descr="Normal Sinus Rhythm High Res Stock Images | Shutterstock">
            <a:extLst>
              <a:ext uri="{FF2B5EF4-FFF2-40B4-BE49-F238E27FC236}">
                <a16:creationId xmlns:a16="http://schemas.microsoft.com/office/drawing/2014/main" id="{BC8C9DF5-3C99-4015-8999-32C3BCB61F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714" b="27143"/>
          <a:stretch/>
        </p:blipFill>
        <p:spPr bwMode="auto">
          <a:xfrm>
            <a:off x="7078697" y="1524000"/>
            <a:ext cx="4953000" cy="990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8CE8416-8F28-4C0B-AA81-14049E828F7D}"/>
              </a:ext>
            </a:extLst>
          </p:cNvPr>
          <p:cNvSpPr txBox="1"/>
          <p:nvPr/>
        </p:nvSpPr>
        <p:spPr>
          <a:xfrm>
            <a:off x="8458200" y="2595959"/>
            <a:ext cx="2932981" cy="369332"/>
          </a:xfrm>
          <a:prstGeom prst="rect">
            <a:avLst/>
          </a:prstGeom>
          <a:noFill/>
        </p:spPr>
        <p:txBody>
          <a:bodyPr wrap="square">
            <a:spAutoFit/>
          </a:bodyPr>
          <a:lstStyle/>
          <a:p>
            <a:r>
              <a:rPr lang="en-US" sz="1800" dirty="0"/>
              <a:t>Normal Sinus Rhythm</a:t>
            </a:r>
            <a:endParaRPr lang="en-US" i="1" dirty="0"/>
          </a:p>
        </p:txBody>
      </p:sp>
      <p:grpSp>
        <p:nvGrpSpPr>
          <p:cNvPr id="10" name="Group 9">
            <a:extLst>
              <a:ext uri="{FF2B5EF4-FFF2-40B4-BE49-F238E27FC236}">
                <a16:creationId xmlns:a16="http://schemas.microsoft.com/office/drawing/2014/main" id="{58A9FDD4-1F69-4A6E-AC2E-C9A479F55AAD}"/>
              </a:ext>
            </a:extLst>
          </p:cNvPr>
          <p:cNvGrpSpPr/>
          <p:nvPr/>
        </p:nvGrpSpPr>
        <p:grpSpPr>
          <a:xfrm>
            <a:off x="7083010" y="4953000"/>
            <a:ext cx="4953000" cy="1424623"/>
            <a:chOff x="7078697" y="3059509"/>
            <a:chExt cx="4953000" cy="1424623"/>
          </a:xfrm>
        </p:grpSpPr>
        <p:pic>
          <p:nvPicPr>
            <p:cNvPr id="14340" name="Picture 4" descr="Atrial Flutter – The Student Physiologist">
              <a:extLst>
                <a:ext uri="{FF2B5EF4-FFF2-40B4-BE49-F238E27FC236}">
                  <a16:creationId xmlns:a16="http://schemas.microsoft.com/office/drawing/2014/main" id="{8B5A9D53-EB75-4AA9-85BD-FC7BC9717B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610" b="23228"/>
            <a:stretch/>
          </p:blipFill>
          <p:spPr bwMode="auto">
            <a:xfrm>
              <a:off x="7078697" y="3059509"/>
              <a:ext cx="4953000" cy="9906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CF9ED41-59B5-4FA4-8A1E-FB03B5C86554}"/>
                </a:ext>
              </a:extLst>
            </p:cNvPr>
            <p:cNvSpPr txBox="1"/>
            <p:nvPr/>
          </p:nvSpPr>
          <p:spPr>
            <a:xfrm>
              <a:off x="8645106" y="4114800"/>
              <a:ext cx="2932981" cy="369332"/>
            </a:xfrm>
            <a:prstGeom prst="rect">
              <a:avLst/>
            </a:prstGeom>
            <a:noFill/>
          </p:spPr>
          <p:txBody>
            <a:bodyPr wrap="square">
              <a:spAutoFit/>
            </a:bodyPr>
            <a:lstStyle/>
            <a:p>
              <a:r>
                <a:rPr lang="en-US" sz="1800" dirty="0"/>
                <a:t>Atrial Flutter</a:t>
              </a:r>
              <a:endParaRPr lang="en-US" i="1" dirty="0"/>
            </a:p>
          </p:txBody>
        </p:sp>
      </p:grpSp>
      <p:sp>
        <p:nvSpPr>
          <p:cNvPr id="14" name="TextBox 13">
            <a:extLst>
              <a:ext uri="{FF2B5EF4-FFF2-40B4-BE49-F238E27FC236}">
                <a16:creationId xmlns:a16="http://schemas.microsoft.com/office/drawing/2014/main" id="{CDDF04C0-E174-4DDE-A471-D0BD06F9E97B}"/>
              </a:ext>
            </a:extLst>
          </p:cNvPr>
          <p:cNvSpPr txBox="1"/>
          <p:nvPr/>
        </p:nvSpPr>
        <p:spPr>
          <a:xfrm>
            <a:off x="7696200" y="6334578"/>
            <a:ext cx="3276600" cy="523220"/>
          </a:xfrm>
          <a:prstGeom prst="rect">
            <a:avLst/>
          </a:prstGeom>
          <a:noFill/>
        </p:spPr>
        <p:txBody>
          <a:bodyPr wrap="square">
            <a:spAutoFit/>
          </a:bodyPr>
          <a:lstStyle/>
          <a:p>
            <a:pPr algn="ctr"/>
            <a:r>
              <a:rPr lang="en-US" sz="1400" dirty="0" err="1"/>
              <a:t>Source:Sinus</a:t>
            </a:r>
            <a:r>
              <a:rPr lang="en-US" sz="1400" dirty="0"/>
              <a:t> Rhythm </a:t>
            </a:r>
          </a:p>
          <a:p>
            <a:pPr algn="ctr"/>
            <a:r>
              <a:rPr lang="en-US" sz="1400" dirty="0"/>
              <a:t>nottingham.ac.uk</a:t>
            </a:r>
          </a:p>
        </p:txBody>
      </p:sp>
    </p:spTree>
    <p:extLst>
      <p:ext uri="{BB962C8B-B14F-4D97-AF65-F5344CB8AC3E}">
        <p14:creationId xmlns:p14="http://schemas.microsoft.com/office/powerpoint/2010/main" val="2250327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(WATCH)</a:t>
            </a:r>
          </a:p>
        </p:txBody>
      </p:sp>
      <p:sp>
        <p:nvSpPr>
          <p:cNvPr id="3" name="Content Placeholder 2"/>
          <p:cNvSpPr>
            <a:spLocks noGrp="1"/>
          </p:cNvSpPr>
          <p:nvPr>
            <p:ph idx="1"/>
          </p:nvPr>
        </p:nvSpPr>
        <p:spPr>
          <a:xfrm>
            <a:off x="-228600" y="1547020"/>
            <a:ext cx="7315200" cy="5463380"/>
          </a:xfrm>
        </p:spPr>
        <p:txBody>
          <a:bodyPr>
            <a:normAutofit lnSpcReduction="10000"/>
          </a:bodyPr>
          <a:lstStyle/>
          <a:p>
            <a:pPr marL="457200" indent="-228600" algn="l" rtl="0" eaLnBrk="1" latinLnBrk="0" hangingPunct="1">
              <a:lnSpc>
                <a:spcPct val="90000"/>
              </a:lnSpc>
              <a:spcBef>
                <a:spcPts val="600"/>
              </a:spcBef>
              <a:spcAft>
                <a:spcPts val="0"/>
              </a:spcAft>
              <a:buClrTx/>
              <a:buSzPct val="100000"/>
              <a:buFont typeface="Arial" panose="020B0604020202020204" pitchFamily="34" charset="0"/>
              <a:buChar char="▪"/>
            </a:pPr>
            <a:r>
              <a:rPr lang="en-US" sz="1800" kern="1200" dirty="0">
                <a:solidFill>
                  <a:srgbClr val="404040"/>
                </a:solidFill>
                <a:effectLst/>
                <a:latin typeface="Franklin Gothic Medium" panose="020B0603020102020204" pitchFamily="34" charset="0"/>
                <a:ea typeface="+mn-ea"/>
                <a:cs typeface="+mn-cs"/>
              </a:rPr>
              <a:t>Sinus Bradycardia ✔️</a:t>
            </a:r>
          </a:p>
          <a:p>
            <a:pPr marL="685800" lvl="1"/>
            <a:r>
              <a:rPr lang="en-US" sz="1600" dirty="0">
                <a:effectLst/>
              </a:rPr>
              <a:t>Rate &lt; 60 BPM</a:t>
            </a:r>
          </a:p>
          <a:p>
            <a:pPr marL="685800" lvl="1"/>
            <a:r>
              <a:rPr lang="en-US" sz="1600" dirty="0"/>
              <a:t>Regular intervals</a:t>
            </a:r>
          </a:p>
          <a:p>
            <a:pPr marL="685800" lvl="1"/>
            <a:r>
              <a:rPr lang="en-US" sz="1600" dirty="0">
                <a:effectLst/>
              </a:rPr>
              <a:t>P wave present normal</a:t>
            </a:r>
          </a:p>
          <a:p>
            <a:pPr marL="685800" lvl="1"/>
            <a:r>
              <a:rPr lang="en-US" sz="1600" dirty="0">
                <a:effectLst/>
              </a:rPr>
              <a:t>PR interval &amp; QRS width normal</a:t>
            </a:r>
          </a:p>
          <a:p>
            <a:pPr marL="457200" indent="-22860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Sinus Tachycardia ✔️</a:t>
            </a:r>
          </a:p>
          <a:p>
            <a:pPr marL="685800" lvl="1"/>
            <a:r>
              <a:rPr lang="en-US" sz="1600" dirty="0">
                <a:effectLst/>
              </a:rPr>
              <a:t>Rate &gt; 100 BPM</a:t>
            </a:r>
          </a:p>
          <a:p>
            <a:pPr marL="685800" lvl="1"/>
            <a:r>
              <a:rPr lang="en-US" sz="1600" dirty="0"/>
              <a:t>Regular intervals</a:t>
            </a:r>
          </a:p>
          <a:p>
            <a:pPr marL="685800" lvl="1"/>
            <a:r>
              <a:rPr lang="en-US" sz="1600" dirty="0">
                <a:effectLst/>
              </a:rPr>
              <a:t>P wave present normal</a:t>
            </a:r>
          </a:p>
          <a:p>
            <a:pPr marL="685800" lvl="1"/>
            <a:r>
              <a:rPr lang="en-US" sz="1600" dirty="0">
                <a:effectLst/>
              </a:rPr>
              <a:t>PR interval &amp; QRS width normal</a:t>
            </a:r>
          </a:p>
          <a:p>
            <a:pPr marL="457200" indent="-22860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Cardiac Axis (💡 MAYBE) 	  </a:t>
            </a:r>
            <a:endParaRPr lang="en-US" sz="1400" dirty="0">
              <a:effectLst/>
            </a:endParaRPr>
          </a:p>
          <a:p>
            <a:pPr marL="68580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Normal Axis Deviation</a:t>
            </a:r>
            <a:endParaRPr lang="en-US" sz="1400" dirty="0">
              <a:effectLst/>
            </a:endParaRPr>
          </a:p>
          <a:p>
            <a:pPr marL="868680" indent="-182880" algn="l" rtl="0" eaLnBrk="1" latinLnBrk="0" hangingPunct="1">
              <a:lnSpc>
                <a:spcPct val="90000"/>
              </a:lnSpc>
              <a:spcBef>
                <a:spcPts val="600"/>
              </a:spcBef>
              <a:spcAft>
                <a:spcPts val="0"/>
              </a:spcAft>
            </a:pPr>
            <a:r>
              <a:rPr lang="en-US" sz="1800" b="1" kern="1200" dirty="0">
                <a:solidFill>
                  <a:srgbClr val="404040"/>
                </a:solidFill>
                <a:effectLst/>
                <a:latin typeface="Franklin Gothic Medium" panose="020B0603020102020204" pitchFamily="34" charset="0"/>
                <a:ea typeface="+mn-ea"/>
                <a:cs typeface="+mn-cs"/>
              </a:rPr>
              <a:t>Lead II has most </a:t>
            </a:r>
            <a:r>
              <a:rPr lang="en-US" sz="1800" kern="1200" dirty="0">
                <a:solidFill>
                  <a:srgbClr val="404040"/>
                </a:solidFill>
                <a:effectLst/>
                <a:latin typeface="Franklin Gothic Medium" panose="020B0603020102020204" pitchFamily="34" charset="0"/>
                <a:ea typeface="+mn-ea"/>
                <a:cs typeface="+mn-cs"/>
              </a:rPr>
              <a:t>+</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deflection compared to leads I and III.</a:t>
            </a:r>
            <a:endParaRPr lang="en-US" sz="1400" dirty="0">
              <a:effectLst/>
            </a:endParaRPr>
          </a:p>
          <a:p>
            <a:pPr marL="68580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Left Axis Deviation ( -30° to -90°) </a:t>
            </a:r>
            <a:endParaRPr lang="en-US" sz="1400" dirty="0">
              <a:effectLst/>
            </a:endParaRPr>
          </a:p>
          <a:p>
            <a:pPr marL="868680" indent="-182880" algn="l" rtl="0" eaLnBrk="1" latinLnBrk="0" hangingPunct="1">
              <a:lnSpc>
                <a:spcPct val="90000"/>
              </a:lnSpc>
              <a:spcBef>
                <a:spcPts val="600"/>
              </a:spcBef>
              <a:spcAft>
                <a:spcPts val="0"/>
              </a:spcAft>
            </a:pPr>
            <a:r>
              <a:rPr lang="en-US" sz="1800" b="1" kern="1200" dirty="0">
                <a:solidFill>
                  <a:srgbClr val="404040"/>
                </a:solidFill>
                <a:effectLst/>
                <a:latin typeface="Franklin Gothic Medium" panose="020B0603020102020204" pitchFamily="34" charset="0"/>
                <a:ea typeface="+mn-ea"/>
                <a:cs typeface="+mn-cs"/>
              </a:rPr>
              <a:t>Lead I has most</a:t>
            </a:r>
            <a:r>
              <a:rPr lang="en-US" sz="1800" kern="1200" dirty="0">
                <a:solidFill>
                  <a:srgbClr val="404040"/>
                </a:solidFill>
                <a:effectLst/>
                <a:latin typeface="Franklin Gothic Medium" panose="020B0603020102020204" pitchFamily="34" charset="0"/>
                <a:ea typeface="+mn-ea"/>
                <a:cs typeface="+mn-cs"/>
              </a:rPr>
              <a:t> +</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deflection.</a:t>
            </a:r>
            <a:endParaRPr lang="en-US" sz="1400" dirty="0">
              <a:effectLst/>
            </a:endParaRPr>
          </a:p>
          <a:p>
            <a:pPr marL="86868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Leads II and III are –</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a:t>
            </a:r>
            <a:endParaRPr lang="en-US" sz="1400" dirty="0">
              <a:effectLst/>
            </a:endParaRPr>
          </a:p>
          <a:p>
            <a:pPr marL="68580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Right Axis Deviation</a:t>
            </a:r>
            <a:endParaRPr lang="en-US" sz="1400" dirty="0">
              <a:effectLst/>
            </a:endParaRPr>
          </a:p>
          <a:p>
            <a:pPr marL="868680" indent="-182880" algn="l" rtl="0" eaLnBrk="1" latinLnBrk="0" hangingPunct="1">
              <a:lnSpc>
                <a:spcPct val="90000"/>
              </a:lnSpc>
              <a:spcBef>
                <a:spcPts val="600"/>
              </a:spcBef>
              <a:spcAft>
                <a:spcPts val="0"/>
              </a:spcAft>
            </a:pPr>
            <a:r>
              <a:rPr lang="en-US" sz="1800" b="1" kern="1200" dirty="0">
                <a:solidFill>
                  <a:srgbClr val="404040"/>
                </a:solidFill>
                <a:effectLst/>
                <a:latin typeface="Franklin Gothic Medium" panose="020B0603020102020204" pitchFamily="34" charset="0"/>
                <a:ea typeface="+mn-ea"/>
                <a:cs typeface="+mn-cs"/>
              </a:rPr>
              <a:t>Lead III has most +</a:t>
            </a:r>
            <a:r>
              <a:rPr lang="en-US" sz="1800" b="1"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deflection and lead I should be –</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a:t>
            </a:r>
            <a:endParaRPr lang="en-US" sz="1400" dirty="0">
              <a:effectLst/>
            </a:endParaRPr>
          </a:p>
          <a:p>
            <a:pPr lvl="2"/>
            <a:endParaRPr lang="en-US" sz="1300" dirty="0"/>
          </a:p>
          <a:p>
            <a:pPr marL="686117" lvl="3" indent="0">
              <a:buNone/>
            </a:pPr>
            <a:endParaRPr lang="en-US" sz="1300" dirty="0"/>
          </a:p>
          <a:p>
            <a:pPr marL="686117" lvl="3" indent="0">
              <a:buNone/>
            </a:pPr>
            <a:endParaRPr lang="en-US" sz="1300" dirty="0"/>
          </a:p>
          <a:p>
            <a:pPr lvl="1"/>
            <a:endParaRPr lang="en-US" sz="1700" dirty="0"/>
          </a:p>
          <a:p>
            <a:pPr lvl="2"/>
            <a:endParaRPr lang="en-US" sz="1500" dirty="0"/>
          </a:p>
          <a:p>
            <a:pPr lvl="2"/>
            <a:endParaRPr lang="en-US" sz="15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graphicFrame>
        <p:nvGraphicFramePr>
          <p:cNvPr id="4" name="Table 8">
            <a:extLst>
              <a:ext uri="{FF2B5EF4-FFF2-40B4-BE49-F238E27FC236}">
                <a16:creationId xmlns:a16="http://schemas.microsoft.com/office/drawing/2014/main" id="{9BBAEFAE-350E-4A25-A313-BD625CB15268}"/>
              </a:ext>
            </a:extLst>
          </p:cNvPr>
          <p:cNvGraphicFramePr>
            <a:graphicFrameLocks noGrp="1"/>
          </p:cNvGraphicFramePr>
          <p:nvPr>
            <p:extLst>
              <p:ext uri="{D42A27DB-BD31-4B8C-83A1-F6EECF244321}">
                <p14:modId xmlns:p14="http://schemas.microsoft.com/office/powerpoint/2010/main" val="381757075"/>
              </p:ext>
            </p:extLst>
          </p:nvPr>
        </p:nvGraphicFramePr>
        <p:xfrm>
          <a:off x="7162800" y="4572000"/>
          <a:ext cx="4902200" cy="1752600"/>
        </p:xfrm>
        <a:graphic>
          <a:graphicData uri="http://schemas.openxmlformats.org/drawingml/2006/table">
            <a:tbl>
              <a:tblPr firstRow="1" bandRow="1">
                <a:tableStyleId>{21E4AEA4-8DFA-4A89-87EB-49C32662AFE0}</a:tableStyleId>
              </a:tblPr>
              <a:tblGrid>
                <a:gridCol w="1225550">
                  <a:extLst>
                    <a:ext uri="{9D8B030D-6E8A-4147-A177-3AD203B41FA5}">
                      <a16:colId xmlns:a16="http://schemas.microsoft.com/office/drawing/2014/main" val="19815577"/>
                    </a:ext>
                  </a:extLst>
                </a:gridCol>
                <a:gridCol w="1238250">
                  <a:extLst>
                    <a:ext uri="{9D8B030D-6E8A-4147-A177-3AD203B41FA5}">
                      <a16:colId xmlns:a16="http://schemas.microsoft.com/office/drawing/2014/main" val="3503533308"/>
                    </a:ext>
                  </a:extLst>
                </a:gridCol>
                <a:gridCol w="1212850">
                  <a:extLst>
                    <a:ext uri="{9D8B030D-6E8A-4147-A177-3AD203B41FA5}">
                      <a16:colId xmlns:a16="http://schemas.microsoft.com/office/drawing/2014/main" val="1167513635"/>
                    </a:ext>
                  </a:extLst>
                </a:gridCol>
                <a:gridCol w="1225550">
                  <a:extLst>
                    <a:ext uri="{9D8B030D-6E8A-4147-A177-3AD203B41FA5}">
                      <a16:colId xmlns:a16="http://schemas.microsoft.com/office/drawing/2014/main" val="2519014937"/>
                    </a:ext>
                  </a:extLst>
                </a:gridCol>
              </a:tblGrid>
              <a:tr h="370840">
                <a:tc>
                  <a:txBody>
                    <a:bodyPr/>
                    <a:lstStyle/>
                    <a:p>
                      <a:r>
                        <a:rPr lang="en-US" dirty="0"/>
                        <a:t>Leads</a:t>
                      </a:r>
                    </a:p>
                  </a:txBody>
                  <a:tcPr/>
                </a:tc>
                <a:tc>
                  <a:txBody>
                    <a:bodyPr/>
                    <a:lstStyle/>
                    <a:p>
                      <a:r>
                        <a:rPr lang="en-US" dirty="0"/>
                        <a:t>Normal Axis</a:t>
                      </a:r>
                    </a:p>
                  </a:txBody>
                  <a:tcPr/>
                </a:tc>
                <a:tc>
                  <a:txBody>
                    <a:bodyPr/>
                    <a:lstStyle/>
                    <a:p>
                      <a:r>
                        <a:rPr lang="en-US" dirty="0"/>
                        <a:t>Right Axis Deviation</a:t>
                      </a:r>
                    </a:p>
                  </a:txBody>
                  <a:tcPr/>
                </a:tc>
                <a:tc>
                  <a:txBody>
                    <a:bodyPr/>
                    <a:lstStyle/>
                    <a:p>
                      <a:r>
                        <a:rPr lang="en-US" dirty="0"/>
                        <a:t>Left Axis Deviation</a:t>
                      </a:r>
                    </a:p>
                  </a:txBody>
                  <a:tcPr/>
                </a:tc>
                <a:extLst>
                  <a:ext uri="{0D108BD9-81ED-4DB2-BD59-A6C34878D82A}">
                    <a16:rowId xmlns:a16="http://schemas.microsoft.com/office/drawing/2014/main" val="3325821043"/>
                  </a:ext>
                </a:extLst>
              </a:tr>
              <a:tr h="370840">
                <a:tc>
                  <a:txBody>
                    <a:bodyPr/>
                    <a:lstStyle/>
                    <a:p>
                      <a:r>
                        <a:rPr lang="en-US" dirty="0"/>
                        <a:t>Lead I</a:t>
                      </a:r>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endParaRPr lang="en-US" dirty="0"/>
                    </a:p>
                  </a:txBody>
                  <a:tcPr/>
                </a:tc>
                <a:extLst>
                  <a:ext uri="{0D108BD9-81ED-4DB2-BD59-A6C34878D82A}">
                    <a16:rowId xmlns:a16="http://schemas.microsoft.com/office/drawing/2014/main" val="10538496"/>
                  </a:ext>
                </a:extLst>
              </a:tr>
              <a:tr h="370840">
                <a:tc>
                  <a:txBody>
                    <a:bodyPr/>
                    <a:lstStyle/>
                    <a:p>
                      <a:r>
                        <a:rPr lang="en-US" dirty="0"/>
                        <a:t>Lead II</a:t>
                      </a:r>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r>
                        <a:rPr lang="en-US" dirty="0"/>
                        <a:t>/-</a:t>
                      </a:r>
                      <a:r>
                        <a:rPr lang="en-US" dirty="0" err="1"/>
                        <a:t>ve</a:t>
                      </a:r>
                      <a:endParaRPr lang="en-US" dirty="0"/>
                    </a:p>
                  </a:txBody>
                  <a:tcPr/>
                </a:tc>
                <a:tc>
                  <a:txBody>
                    <a:bodyPr/>
                    <a:lstStyle/>
                    <a:p>
                      <a:r>
                        <a:rPr lang="en-US" dirty="0"/>
                        <a:t>-</a:t>
                      </a:r>
                      <a:r>
                        <a:rPr lang="en-US" dirty="0" err="1"/>
                        <a:t>ve</a:t>
                      </a:r>
                      <a:endParaRPr lang="en-US" dirty="0"/>
                    </a:p>
                  </a:txBody>
                  <a:tcPr/>
                </a:tc>
                <a:extLst>
                  <a:ext uri="{0D108BD9-81ED-4DB2-BD59-A6C34878D82A}">
                    <a16:rowId xmlns:a16="http://schemas.microsoft.com/office/drawing/2014/main" val="3675217661"/>
                  </a:ext>
                </a:extLst>
              </a:tr>
              <a:tr h="370840">
                <a:tc>
                  <a:txBody>
                    <a:bodyPr/>
                    <a:lstStyle/>
                    <a:p>
                      <a:r>
                        <a:rPr lang="en-US" dirty="0"/>
                        <a:t>Lead III</a:t>
                      </a:r>
                    </a:p>
                  </a:txBody>
                  <a:tcPr/>
                </a:tc>
                <a:tc>
                  <a:txBody>
                    <a:bodyPr/>
                    <a:lstStyle/>
                    <a:p>
                      <a:r>
                        <a:rPr lang="en-US" dirty="0"/>
                        <a:t>+</a:t>
                      </a:r>
                      <a:r>
                        <a:rPr lang="en-US" dirty="0" err="1"/>
                        <a:t>ve</a:t>
                      </a:r>
                      <a:r>
                        <a:rPr lang="en-US" dirty="0"/>
                        <a:t>/-</a:t>
                      </a:r>
                      <a:r>
                        <a:rPr lang="en-US" dirty="0" err="1"/>
                        <a:t>ve</a:t>
                      </a:r>
                      <a:endParaRPr lang="en-US" dirty="0"/>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endParaRPr lang="en-US" dirty="0"/>
                    </a:p>
                  </a:txBody>
                  <a:tcPr/>
                </a:tc>
                <a:extLst>
                  <a:ext uri="{0D108BD9-81ED-4DB2-BD59-A6C34878D82A}">
                    <a16:rowId xmlns:a16="http://schemas.microsoft.com/office/drawing/2014/main" val="2732174361"/>
                  </a:ext>
                </a:extLst>
              </a:tr>
            </a:tbl>
          </a:graphicData>
        </a:graphic>
      </p:graphicFrame>
      <p:pic>
        <p:nvPicPr>
          <p:cNvPr id="15366" name="Picture 6" descr="Bradycardia Images, Stock Photos &amp;amp; Vectors | Shutterstock">
            <a:extLst>
              <a:ext uri="{FF2B5EF4-FFF2-40B4-BE49-F238E27FC236}">
                <a16:creationId xmlns:a16="http://schemas.microsoft.com/office/drawing/2014/main" id="{7DB192EE-9BDC-4C40-B3D7-35CCC1F30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571" b="27143"/>
          <a:stretch/>
        </p:blipFill>
        <p:spPr bwMode="auto">
          <a:xfrm>
            <a:off x="7162800" y="1676400"/>
            <a:ext cx="4953000" cy="914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B575A2E-D55F-4019-BCFB-04862E6AE1E6}"/>
              </a:ext>
            </a:extLst>
          </p:cNvPr>
          <p:cNvSpPr txBox="1"/>
          <p:nvPr/>
        </p:nvSpPr>
        <p:spPr>
          <a:xfrm>
            <a:off x="8458200" y="2590800"/>
            <a:ext cx="2932981" cy="369332"/>
          </a:xfrm>
          <a:prstGeom prst="rect">
            <a:avLst/>
          </a:prstGeom>
          <a:noFill/>
        </p:spPr>
        <p:txBody>
          <a:bodyPr wrap="square">
            <a:spAutoFit/>
          </a:bodyPr>
          <a:lstStyle/>
          <a:p>
            <a:r>
              <a:rPr lang="en-US" sz="1800" dirty="0"/>
              <a:t>Sinus Bradycardia</a:t>
            </a:r>
            <a:endParaRPr lang="en-US" i="1" dirty="0"/>
          </a:p>
        </p:txBody>
      </p:sp>
      <p:pic>
        <p:nvPicPr>
          <p:cNvPr id="15370" name="Picture 10" descr="Sinus Tachycardia Images, Stock Photos &amp;amp; Vectors | Shutterstock">
            <a:extLst>
              <a:ext uri="{FF2B5EF4-FFF2-40B4-BE49-F238E27FC236}">
                <a16:creationId xmlns:a16="http://schemas.microsoft.com/office/drawing/2014/main" id="{274FA52B-66C4-4F09-B5AD-773D235C7C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134" b="27580"/>
          <a:stretch/>
        </p:blipFill>
        <p:spPr bwMode="auto">
          <a:xfrm>
            <a:off x="7162800" y="3205023"/>
            <a:ext cx="4953000" cy="9144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0C52616-B8E0-4578-A7CD-90586DE91CDD}"/>
              </a:ext>
            </a:extLst>
          </p:cNvPr>
          <p:cNvSpPr txBox="1"/>
          <p:nvPr/>
        </p:nvSpPr>
        <p:spPr>
          <a:xfrm>
            <a:off x="8458200" y="4126468"/>
            <a:ext cx="2932981" cy="369332"/>
          </a:xfrm>
          <a:prstGeom prst="rect">
            <a:avLst/>
          </a:prstGeom>
          <a:noFill/>
        </p:spPr>
        <p:txBody>
          <a:bodyPr wrap="square">
            <a:spAutoFit/>
          </a:bodyPr>
          <a:lstStyle/>
          <a:p>
            <a:r>
              <a:rPr lang="en-US" sz="1800" dirty="0"/>
              <a:t>Sinus Tachycardia</a:t>
            </a:r>
            <a:endParaRPr lang="en-US" i="1" dirty="0"/>
          </a:p>
        </p:txBody>
      </p:sp>
      <p:sp>
        <p:nvSpPr>
          <p:cNvPr id="12" name="TextBox 11">
            <a:extLst>
              <a:ext uri="{FF2B5EF4-FFF2-40B4-BE49-F238E27FC236}">
                <a16:creationId xmlns:a16="http://schemas.microsoft.com/office/drawing/2014/main" id="{2ED3B8B4-346D-463A-89E2-03AE465A2D27}"/>
              </a:ext>
            </a:extLst>
          </p:cNvPr>
          <p:cNvSpPr txBox="1"/>
          <p:nvPr/>
        </p:nvSpPr>
        <p:spPr>
          <a:xfrm>
            <a:off x="7696200" y="6334578"/>
            <a:ext cx="3276600" cy="523220"/>
          </a:xfrm>
          <a:prstGeom prst="rect">
            <a:avLst/>
          </a:prstGeom>
          <a:noFill/>
        </p:spPr>
        <p:txBody>
          <a:bodyPr wrap="square">
            <a:spAutoFit/>
          </a:bodyPr>
          <a:lstStyle/>
          <a:p>
            <a:pPr algn="ctr"/>
            <a:r>
              <a:rPr lang="en-US" sz="1400" dirty="0" err="1"/>
              <a:t>Source:Sinus</a:t>
            </a:r>
            <a:r>
              <a:rPr lang="en-US" sz="1400" dirty="0"/>
              <a:t> Rhythm </a:t>
            </a:r>
          </a:p>
          <a:p>
            <a:pPr algn="ctr"/>
            <a:r>
              <a:rPr lang="en-US" sz="1400" dirty="0"/>
              <a:t>nottingham.ac.uk</a:t>
            </a:r>
          </a:p>
        </p:txBody>
      </p:sp>
    </p:spTree>
    <p:extLst>
      <p:ext uri="{BB962C8B-B14F-4D97-AF65-F5344CB8AC3E}">
        <p14:creationId xmlns:p14="http://schemas.microsoft.com/office/powerpoint/2010/main" val="3876241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(WATCH)</a:t>
            </a:r>
          </a:p>
        </p:txBody>
      </p:sp>
      <p:pic>
        <p:nvPicPr>
          <p:cNvPr id="8" name="Picture 7">
            <a:extLst>
              <a:ext uri="{FF2B5EF4-FFF2-40B4-BE49-F238E27FC236}">
                <a16:creationId xmlns:a16="http://schemas.microsoft.com/office/drawing/2014/main" id="{809C4589-2B1C-43B8-B12C-F8620AA61BD1}"/>
              </a:ext>
            </a:extLst>
          </p:cNvPr>
          <p:cNvPicPr>
            <a:picLocks noChangeAspect="1"/>
          </p:cNvPicPr>
          <p:nvPr/>
        </p:nvPicPr>
        <p:blipFill rotWithShape="1">
          <a:blip r:embed="rId2"/>
          <a:srcRect t="8870"/>
          <a:stretch/>
        </p:blipFill>
        <p:spPr>
          <a:xfrm>
            <a:off x="4572000" y="1752599"/>
            <a:ext cx="7391400" cy="4191001"/>
          </a:xfrm>
          <a:prstGeom prst="rect">
            <a:avLst/>
          </a:prstGeom>
        </p:spPr>
      </p:pic>
      <p:sp>
        <p:nvSpPr>
          <p:cNvPr id="20" name="TextBox 19">
            <a:extLst>
              <a:ext uri="{FF2B5EF4-FFF2-40B4-BE49-F238E27FC236}">
                <a16:creationId xmlns:a16="http://schemas.microsoft.com/office/drawing/2014/main" id="{458353BF-74B2-4D11-B937-703031CD1D93}"/>
              </a:ext>
            </a:extLst>
          </p:cNvPr>
          <p:cNvSpPr txBox="1"/>
          <p:nvPr/>
        </p:nvSpPr>
        <p:spPr>
          <a:xfrm>
            <a:off x="0" y="1897082"/>
            <a:ext cx="4572000" cy="3970318"/>
          </a:xfrm>
          <a:prstGeom prst="rect">
            <a:avLst/>
          </a:prstGeom>
          <a:noFill/>
        </p:spPr>
        <p:txBody>
          <a:bodyPr wrap="square" rtlCol="0">
            <a:spAutoFit/>
          </a:bodyPr>
          <a:lstStyle/>
          <a:p>
            <a:r>
              <a:rPr lang="en-US" dirty="0"/>
              <a:t>Glossary:</a:t>
            </a:r>
          </a:p>
          <a:p>
            <a:pPr marL="285750" indent="-285750">
              <a:buFont typeface="Arial" panose="020B0604020202020204" pitchFamily="34" charset="0"/>
              <a:buChar char="•"/>
            </a:pPr>
            <a:r>
              <a:rPr lang="en-US" dirty="0"/>
              <a:t>APC: Atrial Premature Contractions</a:t>
            </a:r>
          </a:p>
          <a:p>
            <a:pPr marL="285750" indent="-285750">
              <a:buFont typeface="Arial" panose="020B0604020202020204" pitchFamily="34" charset="0"/>
              <a:buChar char="•"/>
            </a:pPr>
            <a:r>
              <a:rPr lang="en-US" dirty="0"/>
              <a:t>VPC: Ventricular Premature Contractions</a:t>
            </a:r>
          </a:p>
          <a:p>
            <a:pPr marL="285750" indent="-285750">
              <a:buFont typeface="Arial" panose="020B0604020202020204" pitchFamily="34" charset="0"/>
              <a:buChar char="•"/>
            </a:pPr>
            <a:r>
              <a:rPr lang="en-US" dirty="0"/>
              <a:t>BBB: Bundle Branch block</a:t>
            </a:r>
          </a:p>
          <a:p>
            <a:pPr marL="285750" indent="-285750">
              <a:buFont typeface="Arial" panose="020B0604020202020204" pitchFamily="34" charset="0"/>
              <a:buChar char="•"/>
            </a:pPr>
            <a:r>
              <a:rPr lang="en-US" dirty="0"/>
              <a:t>Ectopic: something that is in an odd place or position.</a:t>
            </a:r>
          </a:p>
          <a:p>
            <a:endParaRPr lang="en-US" dirty="0"/>
          </a:p>
          <a:p>
            <a:pPr marL="285750" indent="-285750">
              <a:buFont typeface="Wingdings" panose="05000000000000000000" pitchFamily="2" charset="2"/>
              <a:buChar char="§"/>
            </a:pPr>
            <a:r>
              <a:rPr lang="en-US" dirty="0"/>
              <a:t>If we have 12 Leads of ECG we can detect all of them</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If we have single lead we can detect only pace and some irregularities like arrythmia</a:t>
            </a:r>
          </a:p>
          <a:p>
            <a:endParaRPr lang="en-US" dirty="0"/>
          </a:p>
        </p:txBody>
      </p:sp>
      <p:sp>
        <p:nvSpPr>
          <p:cNvPr id="24" name="TextBox 23">
            <a:extLst>
              <a:ext uri="{FF2B5EF4-FFF2-40B4-BE49-F238E27FC236}">
                <a16:creationId xmlns:a16="http://schemas.microsoft.com/office/drawing/2014/main" id="{8F40A56C-19F4-4EE9-90AC-975FF5F2934D}"/>
              </a:ext>
            </a:extLst>
          </p:cNvPr>
          <p:cNvSpPr txBox="1"/>
          <p:nvPr/>
        </p:nvSpPr>
        <p:spPr>
          <a:xfrm>
            <a:off x="5410200" y="6152346"/>
            <a:ext cx="6119768" cy="477054"/>
          </a:xfrm>
          <a:prstGeom prst="rect">
            <a:avLst/>
          </a:prstGeom>
          <a:noFill/>
        </p:spPr>
        <p:txBody>
          <a:bodyPr wrap="square">
            <a:spAutoFit/>
          </a:bodyPr>
          <a:lstStyle/>
          <a:p>
            <a:pPr algn="ctr"/>
            <a:r>
              <a:rPr lang="en-US" sz="1400" b="0" i="0" dirty="0">
                <a:solidFill>
                  <a:srgbClr val="111111"/>
                </a:solidFill>
                <a:effectLst/>
                <a:latin typeface="Roboto" panose="02000000000000000000" pitchFamily="2" charset="0"/>
              </a:rPr>
              <a:t>Various rhythms possible</a:t>
            </a:r>
          </a:p>
          <a:p>
            <a:pPr algn="ctr"/>
            <a:r>
              <a:rPr lang="en-US" sz="1100" b="0" i="0" dirty="0">
                <a:effectLst/>
                <a:latin typeface="Roboto" panose="02000000000000000000" pitchFamily="2" charset="0"/>
              </a:rPr>
              <a:t>Source: Simplified Pediatric Electrocardiogram Interpretation April 2010 Clinical Pediatrics </a:t>
            </a:r>
          </a:p>
        </p:txBody>
      </p:sp>
    </p:spTree>
    <p:extLst>
      <p:ext uri="{BB962C8B-B14F-4D97-AF65-F5344CB8AC3E}">
        <p14:creationId xmlns:p14="http://schemas.microsoft.com/office/powerpoint/2010/main" val="400637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(WATCH)</a:t>
            </a:r>
          </a:p>
        </p:txBody>
      </p:sp>
      <p:pic>
        <p:nvPicPr>
          <p:cNvPr id="10" name="Picture 9">
            <a:extLst>
              <a:ext uri="{FF2B5EF4-FFF2-40B4-BE49-F238E27FC236}">
                <a16:creationId xmlns:a16="http://schemas.microsoft.com/office/drawing/2014/main" id="{14C33C17-EC59-4142-B453-5FF8B3E822E6}"/>
              </a:ext>
            </a:extLst>
          </p:cNvPr>
          <p:cNvPicPr>
            <a:picLocks noChangeAspect="1"/>
          </p:cNvPicPr>
          <p:nvPr/>
        </p:nvPicPr>
        <p:blipFill rotWithShape="1">
          <a:blip r:embed="rId2"/>
          <a:srcRect l="1207" t="1640" r="7503" b="1289"/>
          <a:stretch/>
        </p:blipFill>
        <p:spPr>
          <a:xfrm>
            <a:off x="6400800" y="1676400"/>
            <a:ext cx="5715000" cy="4629746"/>
          </a:xfrm>
          <a:prstGeom prst="rect">
            <a:avLst/>
          </a:prstGeom>
        </p:spPr>
      </p:pic>
      <p:pic>
        <p:nvPicPr>
          <p:cNvPr id="19" name="Picture 18">
            <a:extLst>
              <a:ext uri="{FF2B5EF4-FFF2-40B4-BE49-F238E27FC236}">
                <a16:creationId xmlns:a16="http://schemas.microsoft.com/office/drawing/2014/main" id="{ECEDC21F-D833-491C-BAAF-52E41E51276A}"/>
              </a:ext>
            </a:extLst>
          </p:cNvPr>
          <p:cNvPicPr>
            <a:picLocks noChangeAspect="1"/>
          </p:cNvPicPr>
          <p:nvPr/>
        </p:nvPicPr>
        <p:blipFill rotWithShape="1">
          <a:blip r:embed="rId3"/>
          <a:srcRect l="1207" t="1430" r="1250" b="1093"/>
          <a:stretch/>
        </p:blipFill>
        <p:spPr>
          <a:xfrm>
            <a:off x="76199" y="1600200"/>
            <a:ext cx="6116469" cy="4724399"/>
          </a:xfrm>
          <a:prstGeom prst="rect">
            <a:avLst/>
          </a:prstGeom>
        </p:spPr>
      </p:pic>
      <p:sp>
        <p:nvSpPr>
          <p:cNvPr id="6" name="TextBox 5">
            <a:extLst>
              <a:ext uri="{FF2B5EF4-FFF2-40B4-BE49-F238E27FC236}">
                <a16:creationId xmlns:a16="http://schemas.microsoft.com/office/drawing/2014/main" id="{B8458FD8-75A6-4E47-9394-FDC622042BFB}"/>
              </a:ext>
            </a:extLst>
          </p:cNvPr>
          <p:cNvSpPr txBox="1"/>
          <p:nvPr/>
        </p:nvSpPr>
        <p:spPr>
          <a:xfrm>
            <a:off x="3429000" y="6380946"/>
            <a:ext cx="6119768" cy="477054"/>
          </a:xfrm>
          <a:prstGeom prst="rect">
            <a:avLst/>
          </a:prstGeom>
          <a:noFill/>
        </p:spPr>
        <p:txBody>
          <a:bodyPr wrap="square">
            <a:spAutoFit/>
          </a:bodyPr>
          <a:lstStyle/>
          <a:p>
            <a:pPr algn="ctr"/>
            <a:r>
              <a:rPr lang="en-US" sz="1400" b="0" i="0" dirty="0">
                <a:solidFill>
                  <a:srgbClr val="111111"/>
                </a:solidFill>
                <a:effectLst/>
                <a:latin typeface="Roboto" panose="02000000000000000000" pitchFamily="2" charset="0"/>
              </a:rPr>
              <a:t>Various rhythms possible</a:t>
            </a:r>
          </a:p>
          <a:p>
            <a:pPr algn="ctr"/>
            <a:r>
              <a:rPr lang="en-US" sz="1100" b="0" i="0" dirty="0">
                <a:effectLst/>
                <a:latin typeface="Roboto" panose="02000000000000000000" pitchFamily="2" charset="0"/>
              </a:rPr>
              <a:t>Source: Simplified Pediatric Electrocardiogram Interpretation April 2010 Clinical Pediatrics </a:t>
            </a:r>
          </a:p>
        </p:txBody>
      </p:sp>
    </p:spTree>
    <p:extLst>
      <p:ext uri="{BB962C8B-B14F-4D97-AF65-F5344CB8AC3E}">
        <p14:creationId xmlns:p14="http://schemas.microsoft.com/office/powerpoint/2010/main" val="381586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Principle: Heart Beat Sensor </a:t>
            </a:r>
          </a:p>
        </p:txBody>
      </p:sp>
      <p:pic>
        <p:nvPicPr>
          <p:cNvPr id="10" name="Content Placeholder 9">
            <a:extLst>
              <a:ext uri="{FF2B5EF4-FFF2-40B4-BE49-F238E27FC236}">
                <a16:creationId xmlns:a16="http://schemas.microsoft.com/office/drawing/2014/main" id="{B7FCC354-9E8F-409A-9885-7FF65345243F}"/>
              </a:ext>
            </a:extLst>
          </p:cNvPr>
          <p:cNvPicPr>
            <a:picLocks noGrp="1" noChangeAspect="1"/>
          </p:cNvPicPr>
          <p:nvPr>
            <p:ph idx="1"/>
          </p:nvPr>
        </p:nvPicPr>
        <p:blipFill>
          <a:blip r:embed="rId2"/>
          <a:stretch>
            <a:fillRect/>
          </a:stretch>
        </p:blipFill>
        <p:spPr>
          <a:xfrm>
            <a:off x="5587767" y="3223418"/>
            <a:ext cx="6604233" cy="3428999"/>
          </a:xfrm>
        </p:spPr>
      </p:pic>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pic>
        <p:nvPicPr>
          <p:cNvPr id="8" name="Picture 7">
            <a:extLst>
              <a:ext uri="{FF2B5EF4-FFF2-40B4-BE49-F238E27FC236}">
                <a16:creationId xmlns:a16="http://schemas.microsoft.com/office/drawing/2014/main" id="{0D50317F-BF86-49C8-940C-1EFB621F4DD6}"/>
              </a:ext>
            </a:extLst>
          </p:cNvPr>
          <p:cNvPicPr>
            <a:picLocks noChangeAspect="1"/>
          </p:cNvPicPr>
          <p:nvPr/>
        </p:nvPicPr>
        <p:blipFill>
          <a:blip r:embed="rId3"/>
          <a:stretch>
            <a:fillRect/>
          </a:stretch>
        </p:blipFill>
        <p:spPr>
          <a:xfrm>
            <a:off x="7917111" y="1561769"/>
            <a:ext cx="4274889" cy="1943431"/>
          </a:xfrm>
          <a:prstGeom prst="rect">
            <a:avLst/>
          </a:prstGeom>
        </p:spPr>
      </p:pic>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599" y="1547020"/>
            <a:ext cx="6324600"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13" name="Picture 12">
            <a:extLst>
              <a:ext uri="{FF2B5EF4-FFF2-40B4-BE49-F238E27FC236}">
                <a16:creationId xmlns:a16="http://schemas.microsoft.com/office/drawing/2014/main" id="{68E38709-AB52-4C49-B2C6-54D80BA06BA9}"/>
              </a:ext>
            </a:extLst>
          </p:cNvPr>
          <p:cNvPicPr>
            <a:picLocks noChangeAspect="1"/>
          </p:cNvPicPr>
          <p:nvPr/>
        </p:nvPicPr>
        <p:blipFill rotWithShape="1">
          <a:blip r:embed="rId4"/>
          <a:srcRect t="9323" r="55224" b="31229"/>
          <a:stretch/>
        </p:blipFill>
        <p:spPr>
          <a:xfrm>
            <a:off x="5587767" y="1561769"/>
            <a:ext cx="2337033" cy="1943431"/>
          </a:xfrm>
          <a:prstGeom prst="rect">
            <a:avLst/>
          </a:prstGeom>
        </p:spPr>
      </p:pic>
      <p:sp>
        <p:nvSpPr>
          <p:cNvPr id="14" name="Content Placeholder 2">
            <a:extLst>
              <a:ext uri="{FF2B5EF4-FFF2-40B4-BE49-F238E27FC236}">
                <a16:creationId xmlns:a16="http://schemas.microsoft.com/office/drawing/2014/main" id="{D53B3F1B-4E9D-4A34-8C67-29C49F1B8F07}"/>
              </a:ext>
            </a:extLst>
          </p:cNvPr>
          <p:cNvSpPr txBox="1">
            <a:spLocks/>
          </p:cNvSpPr>
          <p:nvPr/>
        </p:nvSpPr>
        <p:spPr>
          <a:xfrm>
            <a:off x="162387" y="1617563"/>
            <a:ext cx="532401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600" dirty="0"/>
              <a:t>A basic heart sensor works on the principle of photoplethysmography.</a:t>
            </a:r>
          </a:p>
          <a:p>
            <a:r>
              <a:rPr lang="en-US" sz="1600" dirty="0"/>
              <a:t>Plethysmography is a measurement technique that can be used to measure the volume changes in different parts of the body. </a:t>
            </a:r>
          </a:p>
          <a:p>
            <a:r>
              <a:rPr lang="en-US" sz="1600" dirty="0"/>
              <a:t>A plethysmograph is an instrument for measuring changes in volume within an organ or whole body</a:t>
            </a:r>
          </a:p>
          <a:p>
            <a:r>
              <a:rPr lang="en-US" sz="1600" dirty="0"/>
              <a:t> Two modes :</a:t>
            </a:r>
          </a:p>
          <a:p>
            <a:pPr lvl="1"/>
            <a:r>
              <a:rPr lang="en-US" sz="1400" dirty="0"/>
              <a:t>Transmissive mode - fingers / toes / earlobe</a:t>
            </a:r>
          </a:p>
          <a:p>
            <a:pPr lvl="1"/>
            <a:r>
              <a:rPr lang="en-US" sz="1400" dirty="0"/>
              <a:t>Reflective - forehead / cheek</a:t>
            </a:r>
          </a:p>
          <a:p>
            <a:r>
              <a:rPr lang="en-US" sz="1600" dirty="0"/>
              <a:t>The shorter wavelengths of light are strongly absorbed by melanin, Red and near-IR light passes easily.</a:t>
            </a:r>
          </a:p>
          <a:p>
            <a:r>
              <a:rPr lang="en-US" sz="1600" dirty="0" err="1"/>
              <a:t>Eg</a:t>
            </a:r>
            <a:r>
              <a:rPr lang="en-US" sz="1600" dirty="0"/>
              <a:t>: Oximeter Sensor</a:t>
            </a:r>
          </a:p>
        </p:txBody>
      </p:sp>
      <p:pic>
        <p:nvPicPr>
          <p:cNvPr id="5" name="Picture 4">
            <a:extLst>
              <a:ext uri="{FF2B5EF4-FFF2-40B4-BE49-F238E27FC236}">
                <a16:creationId xmlns:a16="http://schemas.microsoft.com/office/drawing/2014/main" id="{EB710CAF-2C90-4696-9BC4-1C172569AAB5}"/>
              </a:ext>
            </a:extLst>
          </p:cNvPr>
          <p:cNvPicPr>
            <a:picLocks noChangeAspect="1"/>
          </p:cNvPicPr>
          <p:nvPr/>
        </p:nvPicPr>
        <p:blipFill>
          <a:blip r:embed="rId5"/>
          <a:stretch>
            <a:fillRect/>
          </a:stretch>
        </p:blipFill>
        <p:spPr>
          <a:xfrm>
            <a:off x="3868971" y="5380306"/>
            <a:ext cx="1769829" cy="1272112"/>
          </a:xfrm>
          <a:prstGeom prst="rect">
            <a:avLst/>
          </a:prstGeom>
        </p:spPr>
      </p:pic>
      <p:sp>
        <p:nvSpPr>
          <p:cNvPr id="12" name="TextBox 11">
            <a:extLst>
              <a:ext uri="{FF2B5EF4-FFF2-40B4-BE49-F238E27FC236}">
                <a16:creationId xmlns:a16="http://schemas.microsoft.com/office/drawing/2014/main" id="{8764F293-3A15-4EBF-BBB2-61429B0FDA48}"/>
              </a:ext>
            </a:extLst>
          </p:cNvPr>
          <p:cNvSpPr txBox="1"/>
          <p:nvPr/>
        </p:nvSpPr>
        <p:spPr>
          <a:xfrm>
            <a:off x="6051959" y="6358395"/>
            <a:ext cx="6241408" cy="553998"/>
          </a:xfrm>
          <a:prstGeom prst="rect">
            <a:avLst/>
          </a:prstGeom>
          <a:noFill/>
        </p:spPr>
        <p:txBody>
          <a:bodyPr wrap="square">
            <a:spAutoFit/>
          </a:bodyPr>
          <a:lstStyle/>
          <a:p>
            <a:br>
              <a:rPr lang="en-US" dirty="0"/>
            </a:br>
            <a:r>
              <a:rPr lang="en-US" sz="1200" dirty="0">
                <a:latin typeface="+mj-lt"/>
              </a:rPr>
              <a:t>Source: </a:t>
            </a:r>
            <a:r>
              <a:rPr lang="en-US" sz="1200" b="0" i="0" dirty="0">
                <a:effectLst/>
                <a:latin typeface="+mj-lt"/>
              </a:rPr>
              <a:t>Biomedical Signal Processing and Control, BIOMED </a:t>
            </a:r>
            <a:r>
              <a:rPr lang="en-US" sz="1200" b="0" i="0" dirty="0" err="1">
                <a:effectLst/>
                <a:latin typeface="+mj-lt"/>
              </a:rPr>
              <a:t>Jouranl</a:t>
            </a:r>
            <a:r>
              <a:rPr lang="en-US" sz="1200" b="0" i="0" dirty="0">
                <a:effectLst/>
                <a:latin typeface="+mj-lt"/>
              </a:rPr>
              <a:t> Elsevier</a:t>
            </a:r>
            <a:endParaRPr lang="en-US" dirty="0">
              <a:latin typeface="+mj-lt"/>
            </a:endParaRPr>
          </a:p>
        </p:txBody>
      </p:sp>
    </p:spTree>
    <p:extLst>
      <p:ext uri="{BB962C8B-B14F-4D97-AF65-F5344CB8AC3E}">
        <p14:creationId xmlns:p14="http://schemas.microsoft.com/office/powerpoint/2010/main" val="282010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Rate Sensor</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599" y="1547020"/>
            <a:ext cx="6324600"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14" name="Content Placeholder 2">
            <a:extLst>
              <a:ext uri="{FF2B5EF4-FFF2-40B4-BE49-F238E27FC236}">
                <a16:creationId xmlns:a16="http://schemas.microsoft.com/office/drawing/2014/main" id="{D53B3F1B-4E9D-4A34-8C67-29C49F1B8F07}"/>
              </a:ext>
            </a:extLst>
          </p:cNvPr>
          <p:cNvSpPr txBox="1">
            <a:spLocks/>
          </p:cNvSpPr>
          <p:nvPr/>
        </p:nvSpPr>
        <p:spPr>
          <a:xfrm>
            <a:off x="-428522" y="1617563"/>
            <a:ext cx="7667522"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r>
              <a:rPr lang="en-US" sz="1600" dirty="0"/>
              <a:t>Sensor MAX30100: Oximeter Sensor ❌</a:t>
            </a:r>
            <a:br>
              <a:rPr lang="en-US" sz="1600" dirty="0"/>
            </a:br>
            <a:endParaRPr lang="en-US" sz="1600" dirty="0"/>
          </a:p>
          <a:p>
            <a:pPr lvl="3"/>
            <a:r>
              <a:rPr lang="en-US" sz="1400" dirty="0"/>
              <a:t>It’s an integrated pulse oximetry and heart-rate monitor sensor solution. </a:t>
            </a:r>
          </a:p>
          <a:p>
            <a:pPr lvl="3"/>
            <a:r>
              <a:rPr lang="en-US" sz="1400" dirty="0"/>
              <a:t>It works on the principle of photoplethysmography.</a:t>
            </a:r>
          </a:p>
          <a:p>
            <a:pPr lvl="3"/>
            <a:r>
              <a:rPr lang="en-US" sz="1400" dirty="0"/>
              <a:t>It combines two LEDs, a photodetector, optimized optics, and low-noise analog signal processing to detect pulse oximetry and heart-rate signals.</a:t>
            </a:r>
          </a:p>
          <a:p>
            <a:pPr lvl="3"/>
            <a:r>
              <a:rPr lang="en-US" sz="1400" dirty="0"/>
              <a:t>But we shouldn’t use this as the sensor height is lower than other components of the circuit.</a:t>
            </a:r>
          </a:p>
          <a:p>
            <a:pPr lvl="3"/>
            <a:endParaRPr lang="en-US" sz="1400" dirty="0"/>
          </a:p>
          <a:p>
            <a:pPr lvl="2"/>
            <a:r>
              <a:rPr lang="en-US" sz="1600" dirty="0"/>
              <a:t>Grove Finger-Clip Heart Rate Sensor ✔️</a:t>
            </a:r>
          </a:p>
          <a:p>
            <a:pPr lvl="3"/>
            <a:r>
              <a:rPr lang="en-US" sz="1400" dirty="0"/>
              <a:t>Base has the sensor same as Oximeter sensor and no other components on its base</a:t>
            </a:r>
          </a:p>
          <a:p>
            <a:pPr lvl="3"/>
            <a:r>
              <a:rPr lang="en-US" sz="1400" dirty="0"/>
              <a:t>So can be used easily assuming no size constraints initially</a:t>
            </a:r>
          </a:p>
          <a:p>
            <a:pPr lvl="3"/>
            <a:endParaRPr lang="en-US" sz="1400" dirty="0"/>
          </a:p>
          <a:p>
            <a:pPr lvl="2"/>
            <a:r>
              <a:rPr lang="en-US" sz="1600" dirty="0" err="1">
                <a:solidFill>
                  <a:schemeClr val="tx2">
                    <a:lumMod val="60000"/>
                    <a:lumOff val="40000"/>
                  </a:schemeClr>
                </a:solidFill>
              </a:rPr>
              <a:t>NeuroSky</a:t>
            </a:r>
            <a:r>
              <a:rPr lang="en-US" sz="1600" dirty="0">
                <a:solidFill>
                  <a:schemeClr val="tx2">
                    <a:lumMod val="60000"/>
                    <a:lumOff val="40000"/>
                  </a:schemeClr>
                </a:solidFill>
              </a:rPr>
              <a:t> </a:t>
            </a:r>
            <a:r>
              <a:rPr lang="en-US" sz="1600" dirty="0" err="1">
                <a:solidFill>
                  <a:schemeClr val="tx2">
                    <a:lumMod val="60000"/>
                    <a:lumOff val="40000"/>
                  </a:schemeClr>
                </a:solidFill>
              </a:rPr>
              <a:t>CardioChip</a:t>
            </a:r>
            <a:endParaRPr lang="en-US" sz="1600" dirty="0">
              <a:solidFill>
                <a:schemeClr val="tx2">
                  <a:lumMod val="60000"/>
                  <a:lumOff val="40000"/>
                </a:schemeClr>
              </a:solidFill>
            </a:endParaRPr>
          </a:p>
          <a:p>
            <a:pPr lvl="3"/>
            <a:r>
              <a:rPr lang="en-US" sz="1400" dirty="0">
                <a:solidFill>
                  <a:schemeClr val="tx2">
                    <a:lumMod val="60000"/>
                    <a:lumOff val="40000"/>
                  </a:schemeClr>
                </a:solidFill>
              </a:rPr>
              <a:t>They only share data with large commercials</a:t>
            </a:r>
          </a:p>
          <a:p>
            <a:pPr lvl="3"/>
            <a:r>
              <a:rPr lang="en-US" sz="1400" dirty="0">
                <a:solidFill>
                  <a:schemeClr val="tx2">
                    <a:lumMod val="60000"/>
                    <a:lumOff val="40000"/>
                  </a:schemeClr>
                </a:solidFill>
              </a:rPr>
              <a:t>Very small</a:t>
            </a:r>
          </a:p>
          <a:p>
            <a:pPr lvl="3"/>
            <a:r>
              <a:rPr lang="en-US" sz="1400" dirty="0">
                <a:solidFill>
                  <a:schemeClr val="tx2">
                    <a:lumMod val="60000"/>
                    <a:lumOff val="40000"/>
                  </a:schemeClr>
                </a:solidFill>
              </a:rPr>
              <a:t>No data publicly available </a:t>
            </a:r>
          </a:p>
          <a:p>
            <a:pPr lvl="3"/>
            <a:endParaRPr lang="en-US" sz="1400" dirty="0"/>
          </a:p>
          <a:p>
            <a:pPr lvl="2"/>
            <a:endParaRPr lang="en-US" sz="1600" dirty="0"/>
          </a:p>
          <a:p>
            <a:pPr lvl="2"/>
            <a:endParaRPr lang="en-US" sz="1600" dirty="0"/>
          </a:p>
        </p:txBody>
      </p:sp>
      <p:pic>
        <p:nvPicPr>
          <p:cNvPr id="16388" name="Picture 4" descr="Max30100 Pulse Oximeter Heart-Rate Sensor Module : rhydoLABZ INDIA">
            <a:extLst>
              <a:ext uri="{FF2B5EF4-FFF2-40B4-BE49-F238E27FC236}">
                <a16:creationId xmlns:a16="http://schemas.microsoft.com/office/drawing/2014/main" id="{254E071B-FD15-4D83-8B17-E40CCFC9FE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33" t="26000" r="8850" b="21999"/>
          <a:stretch/>
        </p:blipFill>
        <p:spPr bwMode="auto">
          <a:xfrm>
            <a:off x="8305800" y="1524000"/>
            <a:ext cx="3249294" cy="155881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Grove - Finger-clip Heart Rate Sensor with shell - Seeed Wiki">
            <a:extLst>
              <a:ext uri="{FF2B5EF4-FFF2-40B4-BE49-F238E27FC236}">
                <a16:creationId xmlns:a16="http://schemas.microsoft.com/office/drawing/2014/main" id="{1CC6FD18-1B67-408C-872C-98F8AAFC34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45" r="34888"/>
          <a:stretch/>
        </p:blipFill>
        <p:spPr bwMode="auto">
          <a:xfrm>
            <a:off x="10339388" y="3505200"/>
            <a:ext cx="1547812" cy="3055142"/>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Grove - Finger-clip Heart Rate Sensor - EasyEDA">
            <a:extLst>
              <a:ext uri="{FF2B5EF4-FFF2-40B4-BE49-F238E27FC236}">
                <a16:creationId xmlns:a16="http://schemas.microsoft.com/office/drawing/2014/main" id="{43F42CB6-C9E4-4A94-AE9D-CD05D2C4B1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39" t="18886" r="7415" b="17676"/>
          <a:stretch/>
        </p:blipFill>
        <p:spPr bwMode="auto">
          <a:xfrm>
            <a:off x="7644447" y="5070872"/>
            <a:ext cx="2587306" cy="1489470"/>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enter image description here">
            <a:extLst>
              <a:ext uri="{FF2B5EF4-FFF2-40B4-BE49-F238E27FC236}">
                <a16:creationId xmlns:a16="http://schemas.microsoft.com/office/drawing/2014/main" id="{FCC273EE-731F-4E59-BC11-84091EDE1C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99" t="36286" r="48857" b="31714"/>
          <a:stretch/>
        </p:blipFill>
        <p:spPr bwMode="auto">
          <a:xfrm>
            <a:off x="7619998" y="3505200"/>
            <a:ext cx="2639695" cy="1489471"/>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descr="Grove - Finger-clip Heart Rate Sensor - Seeed Wiki">
            <a:extLst>
              <a:ext uri="{FF2B5EF4-FFF2-40B4-BE49-F238E27FC236}">
                <a16:creationId xmlns:a16="http://schemas.microsoft.com/office/drawing/2014/main" id="{C173AC20-3385-4B7E-8D52-1B7BB1CDB4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970" y="4706789"/>
            <a:ext cx="3276660" cy="18535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96138BA-0D7A-4BF5-BCFD-E72FB60C1116}"/>
              </a:ext>
            </a:extLst>
          </p:cNvPr>
          <p:cNvSpPr txBox="1"/>
          <p:nvPr/>
        </p:nvSpPr>
        <p:spPr>
          <a:xfrm>
            <a:off x="8938100" y="3069358"/>
            <a:ext cx="5209084" cy="307777"/>
          </a:xfrm>
          <a:prstGeom prst="rect">
            <a:avLst/>
          </a:prstGeom>
          <a:noFill/>
        </p:spPr>
        <p:txBody>
          <a:bodyPr wrap="square">
            <a:spAutoFit/>
          </a:bodyPr>
          <a:lstStyle/>
          <a:p>
            <a:r>
              <a:rPr lang="en-US" sz="1400" dirty="0"/>
              <a:t>Sensor MAX30100</a:t>
            </a:r>
          </a:p>
        </p:txBody>
      </p:sp>
      <p:sp>
        <p:nvSpPr>
          <p:cNvPr id="15" name="TextBox 14">
            <a:extLst>
              <a:ext uri="{FF2B5EF4-FFF2-40B4-BE49-F238E27FC236}">
                <a16:creationId xmlns:a16="http://schemas.microsoft.com/office/drawing/2014/main" id="{1802122F-4101-4866-B2D0-389748853C5E}"/>
              </a:ext>
            </a:extLst>
          </p:cNvPr>
          <p:cNvSpPr txBox="1"/>
          <p:nvPr/>
        </p:nvSpPr>
        <p:spPr>
          <a:xfrm>
            <a:off x="8300049" y="6560342"/>
            <a:ext cx="5209084" cy="307777"/>
          </a:xfrm>
          <a:prstGeom prst="rect">
            <a:avLst/>
          </a:prstGeom>
          <a:noFill/>
        </p:spPr>
        <p:txBody>
          <a:bodyPr wrap="square">
            <a:spAutoFit/>
          </a:bodyPr>
          <a:lstStyle/>
          <a:p>
            <a:r>
              <a:rPr lang="en-US" sz="1400" dirty="0"/>
              <a:t>Glove Finger-Clip Heart Rate Sensor</a:t>
            </a:r>
          </a:p>
        </p:txBody>
      </p:sp>
    </p:spTree>
    <p:extLst>
      <p:ext uri="{BB962C8B-B14F-4D97-AF65-F5344CB8AC3E}">
        <p14:creationId xmlns:p14="http://schemas.microsoft.com/office/powerpoint/2010/main" val="379009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Principle</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3" name="Content Placeholder 2">
            <a:extLst>
              <a:ext uri="{FF2B5EF4-FFF2-40B4-BE49-F238E27FC236}">
                <a16:creationId xmlns:a16="http://schemas.microsoft.com/office/drawing/2014/main" id="{73ACDE7B-56AB-47F8-AA38-76A061E67B85}"/>
              </a:ext>
            </a:extLst>
          </p:cNvPr>
          <p:cNvSpPr>
            <a:spLocks noGrp="1"/>
          </p:cNvSpPr>
          <p:nvPr>
            <p:ph idx="1"/>
          </p:nvPr>
        </p:nvSpPr>
        <p:spPr>
          <a:xfrm>
            <a:off x="162388" y="1617563"/>
            <a:ext cx="9210212" cy="5105400"/>
          </a:xfrm>
        </p:spPr>
        <p:txBody>
          <a:bodyPr>
            <a:normAutofit/>
          </a:bodyPr>
          <a:lstStyle/>
          <a:p>
            <a:r>
              <a:rPr lang="en-US" sz="1600" dirty="0"/>
              <a:t>ECG is a technique for gathering electrical signals which are generated from the human heart. </a:t>
            </a:r>
          </a:p>
          <a:p>
            <a:r>
              <a:rPr lang="en-US" sz="1600" dirty="0"/>
              <a:t>When someone experiences physiological arousal then the ECG sensor allows to recognize level. </a:t>
            </a:r>
          </a:p>
          <a:p>
            <a:r>
              <a:rPr lang="en-US" sz="1600" b="1" dirty="0"/>
              <a:t>No electricity is sent into the body.</a:t>
            </a:r>
          </a:p>
          <a:p>
            <a:r>
              <a:rPr lang="en-US" sz="1600" dirty="0"/>
              <a:t>Stimulation of a muscle alters the electrical potential of the muscle </a:t>
            </a:r>
            <a:r>
              <a:rPr lang="en-US" sz="1600" dirty="0" err="1"/>
              <a:t>fibres</a:t>
            </a:r>
            <a:r>
              <a:rPr lang="en-US" sz="1600" dirty="0"/>
              <a:t>. (Cardiac cells), have property automaticity, which has capacity to spontaneously initiate impulses. These are then transmitted from cell to cell by gap junctions that connect cardiac cells to each other.</a:t>
            </a:r>
          </a:p>
          <a:p>
            <a:r>
              <a:rPr lang="en-US" sz="1600" dirty="0"/>
              <a:t>The electrical impulses spread through the muscle cells because of changes in ions. </a:t>
            </a:r>
          </a:p>
          <a:p>
            <a:r>
              <a:rPr lang="en-US" sz="1600" dirty="0" err="1"/>
              <a:t>Depolarisation</a:t>
            </a:r>
            <a:r>
              <a:rPr lang="en-US" sz="1600" dirty="0"/>
              <a:t> and </a:t>
            </a:r>
            <a:r>
              <a:rPr lang="en-US" sz="1600" dirty="0" err="1"/>
              <a:t>Repolarisation</a:t>
            </a:r>
            <a:r>
              <a:rPr lang="en-US" sz="1600" dirty="0"/>
              <a:t> waves represent an electrical current and can be detected by placing electrodes on the surface of the body.</a:t>
            </a:r>
          </a:p>
          <a:p>
            <a:r>
              <a:rPr lang="en-US" sz="1600" dirty="0"/>
              <a:t>After the current has spread from the heart through the body, the changes are picked up by the ECG machine and the activity is recorded. The current is transmitted across the ECG machine at the selected points of contact of the electrode with the body</a:t>
            </a:r>
          </a:p>
          <a:p>
            <a:r>
              <a:rPr lang="en-US" sz="1600" dirty="0"/>
              <a:t>ECG records these impulses to show how fast the heart is beating, the rhythm of the heart beats (steady or irregular), and the strength and timing of the electrical impulses as they move through the different parts of the heart. Changes in an ECG can be a sign of many heart-related conditions.</a:t>
            </a:r>
          </a:p>
          <a:p>
            <a:endParaRPr lang="en-US" sz="1600" b="1" dirty="0"/>
          </a:p>
        </p:txBody>
      </p:sp>
      <p:pic>
        <p:nvPicPr>
          <p:cNvPr id="1026" name="Picture 2" descr="Electrode Placement">
            <a:extLst>
              <a:ext uri="{FF2B5EF4-FFF2-40B4-BE49-F238E27FC236}">
                <a16:creationId xmlns:a16="http://schemas.microsoft.com/office/drawing/2014/main" id="{E71F409E-B386-480C-BE5C-5ED57B2DFF2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87259" y="3425030"/>
            <a:ext cx="24765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cg GIFs | Tenor">
            <a:extLst>
              <a:ext uri="{FF2B5EF4-FFF2-40B4-BE49-F238E27FC236}">
                <a16:creationId xmlns:a16="http://schemas.microsoft.com/office/drawing/2014/main" id="{AA1BEAE0-AD88-4E93-82D0-CC7908E6292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87259" y="1615786"/>
            <a:ext cx="2476500" cy="138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1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Principle</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3" name="Content Placeholder 2">
            <a:extLst>
              <a:ext uri="{FF2B5EF4-FFF2-40B4-BE49-F238E27FC236}">
                <a16:creationId xmlns:a16="http://schemas.microsoft.com/office/drawing/2014/main" id="{73ACDE7B-56AB-47F8-AA38-76A061E67B85}"/>
              </a:ext>
            </a:extLst>
          </p:cNvPr>
          <p:cNvSpPr>
            <a:spLocks noGrp="1"/>
          </p:cNvSpPr>
          <p:nvPr>
            <p:ph idx="1"/>
          </p:nvPr>
        </p:nvSpPr>
        <p:spPr>
          <a:xfrm>
            <a:off x="162387" y="1617563"/>
            <a:ext cx="7381413" cy="5105400"/>
          </a:xfrm>
        </p:spPr>
        <p:txBody>
          <a:bodyPr>
            <a:normAutofit/>
          </a:bodyPr>
          <a:lstStyle/>
          <a:p>
            <a:r>
              <a:rPr lang="el-GR" sz="1600" dirty="0"/>
              <a:t>Φ</a:t>
            </a:r>
            <a:r>
              <a:rPr lang="en-US" sz="1600" dirty="0"/>
              <a:t> is potentials at different regions</a:t>
            </a:r>
          </a:p>
          <a:p>
            <a:r>
              <a:rPr lang="en-US" sz="1600" dirty="0"/>
              <a:t>Lead I: 𝑉</a:t>
            </a:r>
            <a:r>
              <a:rPr lang="en-US" sz="1600" baseline="-25000" dirty="0"/>
              <a:t>I</a:t>
            </a:r>
            <a:r>
              <a:rPr lang="en-US" sz="1600" dirty="0"/>
              <a:t> = </a:t>
            </a:r>
            <a:r>
              <a:rPr lang="el-GR" sz="1600" dirty="0"/>
              <a:t>Φ</a:t>
            </a:r>
            <a:r>
              <a:rPr lang="en-US" sz="1600" baseline="-25000" dirty="0">
                <a:latin typeface="Times New Roman" panose="02020603050405020304" pitchFamily="18" charset="0"/>
                <a:cs typeface="Times New Roman" panose="02020603050405020304" pitchFamily="18" charset="0"/>
              </a:rPr>
              <a:t>L</a:t>
            </a:r>
            <a:r>
              <a:rPr lang="el-GR" sz="1600" baseline="-25000" dirty="0"/>
              <a:t> − </a:t>
            </a:r>
            <a:r>
              <a:rPr lang="el-GR" sz="1600" dirty="0"/>
              <a:t>Φ</a:t>
            </a:r>
            <a:r>
              <a:rPr lang="en-US" sz="1600" baseline="-25000" dirty="0">
                <a:latin typeface="Times New Roman" panose="02020603050405020304" pitchFamily="18" charset="0"/>
                <a:cs typeface="Times New Roman" panose="02020603050405020304" pitchFamily="18" charset="0"/>
              </a:rPr>
              <a:t>R</a:t>
            </a:r>
            <a:r>
              <a:rPr lang="en-US" sz="1600" baseline="-25000" dirty="0"/>
              <a:t> </a:t>
            </a:r>
          </a:p>
          <a:p>
            <a:r>
              <a:rPr lang="en-US" sz="1600" dirty="0"/>
              <a:t>Lead II: 𝑉</a:t>
            </a:r>
            <a:r>
              <a:rPr lang="en-US" sz="1600" baseline="-25000" dirty="0"/>
              <a:t>II</a:t>
            </a:r>
            <a:r>
              <a:rPr lang="en-US" sz="1600" dirty="0"/>
              <a:t> = </a:t>
            </a:r>
            <a:r>
              <a:rPr lang="el-GR" sz="1600" dirty="0"/>
              <a:t>Φ</a:t>
            </a:r>
            <a:r>
              <a:rPr lang="el-GR" sz="1600" baseline="-25000" dirty="0"/>
              <a:t>𝐹 − </a:t>
            </a:r>
            <a:r>
              <a:rPr lang="el-GR" sz="1600" dirty="0"/>
              <a:t>Φ</a:t>
            </a:r>
            <a:r>
              <a:rPr lang="en-US" sz="1600" baseline="-25000" dirty="0">
                <a:latin typeface="Times New Roman" panose="02020603050405020304" pitchFamily="18" charset="0"/>
                <a:cs typeface="Times New Roman" panose="02020603050405020304" pitchFamily="18" charset="0"/>
              </a:rPr>
              <a:t>R </a:t>
            </a:r>
          </a:p>
          <a:p>
            <a:r>
              <a:rPr lang="en-US" sz="1600" dirty="0"/>
              <a:t>Lead III: 𝑉</a:t>
            </a:r>
            <a:r>
              <a:rPr lang="en-US" sz="1600" baseline="-25000" dirty="0"/>
              <a:t>III</a:t>
            </a:r>
            <a:r>
              <a:rPr lang="en-US" sz="1600" dirty="0"/>
              <a:t> = </a:t>
            </a:r>
            <a:r>
              <a:rPr lang="el-GR" sz="1600" dirty="0"/>
              <a:t>Φ</a:t>
            </a:r>
            <a:r>
              <a:rPr lang="el-GR" sz="1600" baseline="-25000" dirty="0"/>
              <a:t>𝐹 − </a:t>
            </a:r>
            <a:r>
              <a:rPr lang="el-GR" sz="1600" dirty="0"/>
              <a:t>Φ</a:t>
            </a:r>
            <a:r>
              <a:rPr lang="el-GR" sz="1600" baseline="-25000" dirty="0"/>
              <a:t>𝐿</a:t>
            </a:r>
            <a:r>
              <a:rPr lang="en-US" sz="1600" baseline="-25000" dirty="0"/>
              <a:t> </a:t>
            </a:r>
          </a:p>
          <a:p>
            <a:r>
              <a:rPr lang="en-US" sz="1600" dirty="0"/>
              <a:t>On completing the circuit by touching Left and Right thumbs or arms we can get Lead I.</a:t>
            </a:r>
          </a:p>
          <a:p>
            <a:r>
              <a:rPr lang="el-GR" sz="1600" dirty="0">
                <a:latin typeface="Times New Roman" panose="02020603050405020304" pitchFamily="18" charset="0"/>
                <a:cs typeface="Times New Roman" panose="02020603050405020304" pitchFamily="18" charset="0"/>
              </a:rPr>
              <a:t>𝑎𝑉</a:t>
            </a:r>
            <a:r>
              <a:rPr lang="en-US" sz="1600" dirty="0">
                <a:latin typeface="Times New Roman" panose="02020603050405020304" pitchFamily="18" charset="0"/>
                <a:cs typeface="Times New Roman" panose="02020603050405020304" pitchFamily="18" charset="0"/>
              </a:rPr>
              <a:t>F</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𝐹</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𝐿</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𝑅</a:t>
            </a:r>
            <a:r>
              <a:rPr lang="el-G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/2</a:t>
            </a:r>
          </a:p>
          <a:p>
            <a:r>
              <a:rPr lang="el-GR" sz="1600" dirty="0">
                <a:latin typeface="Times New Roman" panose="02020603050405020304" pitchFamily="18" charset="0"/>
                <a:cs typeface="Times New Roman" panose="02020603050405020304" pitchFamily="18" charset="0"/>
              </a:rPr>
              <a:t>𝑎𝑉</a:t>
            </a:r>
            <a:r>
              <a:rPr lang="en-US" sz="1600" dirty="0">
                <a:latin typeface="Times New Roman" panose="02020603050405020304" pitchFamily="18" charset="0"/>
                <a:cs typeface="Times New Roman" panose="02020603050405020304" pitchFamily="18" charset="0"/>
              </a:rPr>
              <a:t>L</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L</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F</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𝑅</a:t>
            </a:r>
            <a:r>
              <a:rPr lang="el-G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/2</a:t>
            </a:r>
          </a:p>
          <a:p>
            <a:r>
              <a:rPr lang="el-GR" sz="1600" dirty="0">
                <a:latin typeface="Times New Roman" panose="02020603050405020304" pitchFamily="18" charset="0"/>
                <a:cs typeface="Times New Roman" panose="02020603050405020304" pitchFamily="18" charset="0"/>
              </a:rPr>
              <a:t>𝑎𝑉</a:t>
            </a:r>
            <a:r>
              <a:rPr lang="en-US" sz="1600" dirty="0">
                <a:latin typeface="Times New Roman" panose="02020603050405020304" pitchFamily="18" charset="0"/>
                <a:cs typeface="Times New Roman" panose="02020603050405020304" pitchFamily="18" charset="0"/>
              </a:rPr>
              <a:t>R</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R</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F</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L</a:t>
            </a:r>
            <a:r>
              <a:rPr lang="el-G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/2</a:t>
            </a:r>
          </a:p>
          <a:p>
            <a:r>
              <a:rPr lang="en-US" sz="1600" dirty="0"/>
              <a:t>Cardiac Axis = ± tan</a:t>
            </a:r>
            <a:r>
              <a:rPr lang="en-US" sz="1600" baseline="30000" dirty="0"/>
              <a:t>−1</a:t>
            </a:r>
            <a:r>
              <a:rPr lang="en-US" sz="1600" dirty="0"/>
              <a:t> (𝑎𝑉𝐹/</a:t>
            </a:r>
            <a:r>
              <a:rPr lang="en-US" sz="1600" i="1" dirty="0">
                <a:latin typeface="Times New Roman" panose="02020603050405020304" pitchFamily="18" charset="0"/>
                <a:cs typeface="Times New Roman" panose="02020603050405020304" pitchFamily="18" charset="0"/>
              </a:rPr>
              <a:t>V</a:t>
            </a:r>
            <a:r>
              <a:rPr lang="en-US" sz="1600" i="1" baseline="-25000" dirty="0">
                <a:latin typeface="Times New Roman" panose="02020603050405020304" pitchFamily="18" charset="0"/>
                <a:cs typeface="Times New Roman" panose="02020603050405020304" pitchFamily="18" charset="0"/>
              </a:rPr>
              <a:t>I</a:t>
            </a:r>
            <a:r>
              <a:rPr lang="en-US" sz="1600" i="1" baseline="-25000" dirty="0"/>
              <a:t> </a:t>
            </a:r>
            <a:r>
              <a:rPr lang="en-US" sz="1600" i="1" dirty="0"/>
              <a:t>)</a:t>
            </a:r>
            <a:r>
              <a:rPr lang="en-US" sz="1600" baseline="-25000" dirty="0"/>
              <a:t> </a:t>
            </a:r>
          </a:p>
          <a:p>
            <a:r>
              <a:rPr lang="en-US" sz="1600" dirty="0"/>
              <a:t>When circuit completes by touching any two points then we can get potential difference between any two points defining it to give Lead I, II, III, </a:t>
            </a:r>
            <a:r>
              <a:rPr lang="en-US" sz="1600" dirty="0" err="1"/>
              <a:t>etc</a:t>
            </a:r>
            <a:r>
              <a:rPr lang="en-US" sz="1600" baseline="-25000" dirty="0"/>
              <a:t> </a:t>
            </a:r>
            <a:endParaRPr lang="en-US" sz="1600" dirty="0"/>
          </a:p>
          <a:p>
            <a:endParaRPr lang="en-US" sz="1600" baseline="-25000" dirty="0"/>
          </a:p>
        </p:txBody>
      </p:sp>
      <p:pic>
        <p:nvPicPr>
          <p:cNvPr id="8" name="Picture 2" descr="Twelve-lead ECG electrode placement and lead names [1] (a and b). |  Download Scientific Diagram">
            <a:extLst>
              <a:ext uri="{FF2B5EF4-FFF2-40B4-BE49-F238E27FC236}">
                <a16:creationId xmlns:a16="http://schemas.microsoft.com/office/drawing/2014/main" id="{C6B292EE-40D8-43B1-AAFE-DD21D208D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1753832"/>
            <a:ext cx="3952413" cy="46111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1C8898-06D7-4095-841E-5C7A4A53EA6C}"/>
              </a:ext>
            </a:extLst>
          </p:cNvPr>
          <p:cNvSpPr txBox="1"/>
          <p:nvPr/>
        </p:nvSpPr>
        <p:spPr>
          <a:xfrm>
            <a:off x="8001000" y="6324600"/>
            <a:ext cx="4038600" cy="600164"/>
          </a:xfrm>
          <a:prstGeom prst="rect">
            <a:avLst/>
          </a:prstGeom>
          <a:noFill/>
        </p:spPr>
        <p:txBody>
          <a:bodyPr wrap="square">
            <a:spAutoFit/>
          </a:bodyPr>
          <a:lstStyle/>
          <a:p>
            <a:pPr algn="ctr"/>
            <a:r>
              <a:rPr lang="en-US" sz="1100" b="0" i="0" dirty="0">
                <a:effectLst/>
                <a:latin typeface="NexusSerif"/>
              </a:rPr>
              <a:t>Body Surface Potential Mapping</a:t>
            </a:r>
          </a:p>
          <a:p>
            <a:pPr algn="ctr"/>
            <a:r>
              <a:rPr lang="en-US" sz="1100" dirty="0">
                <a:latin typeface="NexusSerif"/>
              </a:rPr>
              <a:t>Source: Clinical </a:t>
            </a:r>
            <a:r>
              <a:rPr lang="en-US" sz="1100" dirty="0" err="1">
                <a:latin typeface="NexusSerif"/>
              </a:rPr>
              <a:t>Arrhythmology</a:t>
            </a:r>
            <a:r>
              <a:rPr lang="en-US" sz="1100" dirty="0">
                <a:latin typeface="NexusSerif"/>
              </a:rPr>
              <a:t> and Electrophysiology (Third Edition), 2019</a:t>
            </a:r>
            <a:endParaRPr lang="en-US" sz="1100" b="0" i="0" dirty="0">
              <a:effectLst/>
              <a:latin typeface="NexusSerif"/>
            </a:endParaRPr>
          </a:p>
        </p:txBody>
      </p:sp>
    </p:spTree>
    <p:extLst>
      <p:ext uri="{BB962C8B-B14F-4D97-AF65-F5344CB8AC3E}">
        <p14:creationId xmlns:p14="http://schemas.microsoft.com/office/powerpoint/2010/main" val="1732781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Principle</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10" name="Picture 9">
            <a:extLst>
              <a:ext uri="{FF2B5EF4-FFF2-40B4-BE49-F238E27FC236}">
                <a16:creationId xmlns:a16="http://schemas.microsoft.com/office/drawing/2014/main" id="{45D57991-8E83-40B5-8715-C79648AD6782}"/>
              </a:ext>
            </a:extLst>
          </p:cNvPr>
          <p:cNvPicPr>
            <a:picLocks noChangeAspect="1"/>
          </p:cNvPicPr>
          <p:nvPr/>
        </p:nvPicPr>
        <p:blipFill rotWithShape="1">
          <a:blip r:embed="rId2"/>
          <a:srcRect t="-4148" b="701"/>
          <a:stretch/>
        </p:blipFill>
        <p:spPr>
          <a:xfrm>
            <a:off x="5971563" y="2133600"/>
            <a:ext cx="5921119" cy="3389527"/>
          </a:xfrm>
          <a:prstGeom prst="rect">
            <a:avLst/>
          </a:prstGeom>
        </p:spPr>
      </p:pic>
      <p:sp>
        <p:nvSpPr>
          <p:cNvPr id="13" name="Content Placeholder 2">
            <a:extLst>
              <a:ext uri="{FF2B5EF4-FFF2-40B4-BE49-F238E27FC236}">
                <a16:creationId xmlns:a16="http://schemas.microsoft.com/office/drawing/2014/main" id="{CE2255A1-415A-4735-8508-1BB324C6FF09}"/>
              </a:ext>
            </a:extLst>
          </p:cNvPr>
          <p:cNvSpPr txBox="1">
            <a:spLocks/>
          </p:cNvSpPr>
          <p:nvPr/>
        </p:nvSpPr>
        <p:spPr>
          <a:xfrm>
            <a:off x="162387" y="1617563"/>
            <a:ext cx="5095413" cy="51412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600" dirty="0"/>
              <a:t>Output Analog Voltage ECG signals may vary from person to person.</a:t>
            </a:r>
          </a:p>
          <a:p>
            <a:r>
              <a:rPr lang="en-US" sz="1600" dirty="0"/>
              <a:t>The front end of an ECG must be able to deal with extremely weak signals ranging from 0.5 mV to 5.0 mV</a:t>
            </a:r>
          </a:p>
          <a:p>
            <a:r>
              <a:rPr lang="en-US" sz="1600" dirty="0"/>
              <a:t>DC component of up to ±300 mV, resulting from the electrode-skin contact </a:t>
            </a:r>
          </a:p>
          <a:p>
            <a:r>
              <a:rPr lang="en-US" sz="1600" dirty="0"/>
              <a:t>And a common-mode component of up to 1.5 V, resulting from the potential between the electrodes and ground.</a:t>
            </a:r>
          </a:p>
          <a:p>
            <a:r>
              <a:rPr lang="en-US" sz="1600" dirty="0"/>
              <a:t>Useful bandwidth of an ECG signal depends on the application</a:t>
            </a:r>
          </a:p>
          <a:p>
            <a:pPr lvl="1"/>
            <a:r>
              <a:rPr lang="en-US" sz="1400" dirty="0"/>
              <a:t>range from 0.5 Hz to 50 Hz—for a monitoring application in intensive care units</a:t>
            </a:r>
          </a:p>
          <a:p>
            <a:pPr lvl="1"/>
            <a:r>
              <a:rPr lang="en-US" sz="1400" dirty="0" err="1"/>
              <a:t>Uto</a:t>
            </a:r>
            <a:r>
              <a:rPr lang="en-US" sz="1400" dirty="0"/>
              <a:t> 1 kHz for late-potential measurements (pacemaker detection).</a:t>
            </a:r>
          </a:p>
          <a:p>
            <a:r>
              <a:rPr lang="en-US" sz="1600" dirty="0"/>
              <a:t>A standard clinical ECG application has a bandwidth of 0.05 Hz to 100 Hz.</a:t>
            </a:r>
          </a:p>
          <a:p>
            <a:endParaRPr lang="en-US" sz="1600" dirty="0"/>
          </a:p>
        </p:txBody>
      </p:sp>
      <p:sp>
        <p:nvSpPr>
          <p:cNvPr id="9" name="TextBox 8">
            <a:extLst>
              <a:ext uri="{FF2B5EF4-FFF2-40B4-BE49-F238E27FC236}">
                <a16:creationId xmlns:a16="http://schemas.microsoft.com/office/drawing/2014/main" id="{64960AC3-0463-4005-949B-54A9D17418C2}"/>
              </a:ext>
            </a:extLst>
          </p:cNvPr>
          <p:cNvSpPr txBox="1"/>
          <p:nvPr/>
        </p:nvSpPr>
        <p:spPr>
          <a:xfrm>
            <a:off x="6155093" y="5848097"/>
            <a:ext cx="6207852" cy="523220"/>
          </a:xfrm>
          <a:prstGeom prst="rect">
            <a:avLst/>
          </a:prstGeom>
          <a:noFill/>
        </p:spPr>
        <p:txBody>
          <a:bodyPr wrap="square">
            <a:spAutoFit/>
          </a:bodyPr>
          <a:lstStyle/>
          <a:p>
            <a:pPr algn="ctr"/>
            <a:r>
              <a:rPr lang="en-US" sz="1400" dirty="0"/>
              <a:t>ECG Range</a:t>
            </a:r>
          </a:p>
          <a:p>
            <a:pPr algn="ctr"/>
            <a:r>
              <a:rPr lang="en-US" sz="1400" dirty="0" err="1"/>
              <a:t>Source:elentra.healthsci.queensu.ca</a:t>
            </a:r>
            <a:endParaRPr lang="en-US" sz="1400" dirty="0"/>
          </a:p>
        </p:txBody>
      </p:sp>
    </p:spTree>
    <p:extLst>
      <p:ext uri="{BB962C8B-B14F-4D97-AF65-F5344CB8AC3E}">
        <p14:creationId xmlns:p14="http://schemas.microsoft.com/office/powerpoint/2010/main" val="967481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Noise</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3" name="Content Placeholder 2">
            <a:extLst>
              <a:ext uri="{FF2B5EF4-FFF2-40B4-BE49-F238E27FC236}">
                <a16:creationId xmlns:a16="http://schemas.microsoft.com/office/drawing/2014/main" id="{73ACDE7B-56AB-47F8-AA38-76A061E67B85}"/>
              </a:ext>
            </a:extLst>
          </p:cNvPr>
          <p:cNvSpPr>
            <a:spLocks noGrp="1"/>
          </p:cNvSpPr>
          <p:nvPr>
            <p:ph idx="1"/>
          </p:nvPr>
        </p:nvSpPr>
        <p:spPr>
          <a:xfrm>
            <a:off x="304800" y="1726010"/>
            <a:ext cx="6848013" cy="5105400"/>
          </a:xfrm>
        </p:spPr>
        <p:txBody>
          <a:bodyPr>
            <a:normAutofit/>
          </a:bodyPr>
          <a:lstStyle/>
          <a:p>
            <a:r>
              <a:rPr lang="en-US" sz="2000" dirty="0"/>
              <a:t>Source of Noise</a:t>
            </a:r>
          </a:p>
          <a:p>
            <a:pPr lvl="1"/>
            <a:r>
              <a:rPr lang="en-US" sz="1800" dirty="0"/>
              <a:t>Baseline wander caused by patient respiration (low frequency AC signal noise) </a:t>
            </a:r>
          </a:p>
          <a:p>
            <a:pPr lvl="1"/>
            <a:r>
              <a:rPr lang="en-US" sz="1800" dirty="0"/>
              <a:t>Power line interference ( 50-60Hz noise from power lines) </a:t>
            </a:r>
          </a:p>
          <a:p>
            <a:pPr lvl="1"/>
            <a:r>
              <a:rPr lang="en-US" sz="1800" dirty="0"/>
              <a:t>Muscle noise (This noise is very difficult to remove as it is in the same region as the actual signal. It is usually corrected in software.) </a:t>
            </a:r>
          </a:p>
          <a:p>
            <a:pPr lvl="1"/>
            <a:r>
              <a:rPr lang="en-US" sz="1800" dirty="0"/>
              <a:t>Other interference (i.e., radio frequency noise from other equipment)</a:t>
            </a:r>
          </a:p>
          <a:p>
            <a:r>
              <a:rPr lang="en-US" sz="2000" dirty="0"/>
              <a:t>Removal of Common Mode Noise</a:t>
            </a:r>
          </a:p>
          <a:p>
            <a:pPr lvl="1"/>
            <a:r>
              <a:rPr lang="en-US" sz="1800" dirty="0"/>
              <a:t>Use instrumentation amplifiers with very high common mode rejection ratios on the order of 100dB </a:t>
            </a:r>
          </a:p>
          <a:p>
            <a:pPr lvl="1"/>
            <a:r>
              <a:rPr lang="en-US" sz="1800" dirty="0"/>
              <a:t>Drive the patient body with an inverted common mode signal. </a:t>
            </a:r>
          </a:p>
          <a:p>
            <a:pPr lvl="1"/>
            <a:r>
              <a:rPr lang="en-US" sz="1800" dirty="0"/>
              <a:t>Apply software algorithms after acquisition for the removal of noise </a:t>
            </a:r>
          </a:p>
        </p:txBody>
      </p:sp>
      <p:pic>
        <p:nvPicPr>
          <p:cNvPr id="4098" name="Picture 2" descr="The application of our denoising algorithm a) the noisy ECG signal with...  | Download Scientific Diagram">
            <a:extLst>
              <a:ext uri="{FF2B5EF4-FFF2-40B4-BE49-F238E27FC236}">
                <a16:creationId xmlns:a16="http://schemas.microsoft.com/office/drawing/2014/main" id="{6E24C82A-752B-40D7-9428-0853D4B0B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4040" y="2057400"/>
            <a:ext cx="4790909" cy="33575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4C10DE-AF77-402D-877A-313E5D0FA5B6}"/>
              </a:ext>
            </a:extLst>
          </p:cNvPr>
          <p:cNvSpPr txBox="1"/>
          <p:nvPr/>
        </p:nvSpPr>
        <p:spPr>
          <a:xfrm>
            <a:off x="6517548" y="5486400"/>
            <a:ext cx="6207852" cy="523220"/>
          </a:xfrm>
          <a:prstGeom prst="rect">
            <a:avLst/>
          </a:prstGeom>
          <a:noFill/>
        </p:spPr>
        <p:txBody>
          <a:bodyPr wrap="square">
            <a:spAutoFit/>
          </a:bodyPr>
          <a:lstStyle/>
          <a:p>
            <a:pPr algn="ctr"/>
            <a:r>
              <a:rPr lang="en-US" sz="1400" dirty="0"/>
              <a:t>ECG Noise</a:t>
            </a:r>
          </a:p>
          <a:p>
            <a:pPr algn="ctr"/>
            <a:r>
              <a:rPr lang="en-US" sz="1400" dirty="0" err="1"/>
              <a:t>Source:elentra.healthsci.queensu.ca</a:t>
            </a:r>
            <a:endParaRPr lang="en-US" sz="1400" dirty="0"/>
          </a:p>
        </p:txBody>
      </p:sp>
    </p:spTree>
    <p:extLst>
      <p:ext uri="{BB962C8B-B14F-4D97-AF65-F5344CB8AC3E}">
        <p14:creationId xmlns:p14="http://schemas.microsoft.com/office/powerpoint/2010/main" val="2073362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a:xfrm>
            <a:off x="838200" y="1828801"/>
            <a:ext cx="5257800" cy="5029199"/>
          </a:xfrm>
        </p:spPr>
        <p:txBody>
          <a:bodyPr>
            <a:normAutofit/>
          </a:bodyPr>
          <a:lstStyle/>
          <a:p>
            <a:r>
              <a:rPr lang="en-US" dirty="0">
                <a:solidFill>
                  <a:schemeClr val="bg2">
                    <a:lumMod val="50000"/>
                  </a:schemeClr>
                </a:solidFill>
              </a:rPr>
              <a:t>Recap</a:t>
            </a:r>
          </a:p>
          <a:p>
            <a:r>
              <a:rPr lang="en-US" dirty="0">
                <a:solidFill>
                  <a:schemeClr val="bg2">
                    <a:lumMod val="50000"/>
                  </a:schemeClr>
                </a:solidFill>
              </a:rPr>
              <a:t>Final Setup</a:t>
            </a:r>
          </a:p>
          <a:p>
            <a:r>
              <a:rPr lang="en-US" dirty="0">
                <a:solidFill>
                  <a:schemeClr val="bg2">
                    <a:lumMod val="50000"/>
                  </a:schemeClr>
                </a:solidFill>
              </a:rPr>
              <a:t>Micro Electrode</a:t>
            </a:r>
          </a:p>
          <a:p>
            <a:r>
              <a:rPr lang="en-US" dirty="0">
                <a:solidFill>
                  <a:schemeClr val="bg2">
                    <a:lumMod val="50000"/>
                  </a:schemeClr>
                </a:solidFill>
              </a:rPr>
              <a:t>How I will collect data?</a:t>
            </a:r>
          </a:p>
          <a:p>
            <a:r>
              <a:rPr lang="en-US" dirty="0">
                <a:solidFill>
                  <a:schemeClr val="bg2">
                    <a:lumMod val="50000"/>
                  </a:schemeClr>
                </a:solidFill>
              </a:rPr>
              <a:t>Timeline</a:t>
            </a:r>
          </a:p>
          <a:p>
            <a:r>
              <a:rPr lang="en-US" dirty="0">
                <a:solidFill>
                  <a:schemeClr val="bg2">
                    <a:lumMod val="50000"/>
                  </a:schemeClr>
                </a:solidFill>
              </a:rPr>
              <a:t>References</a:t>
            </a:r>
          </a:p>
          <a:p>
            <a:endParaRPr lang="en-US" dirty="0">
              <a:solidFill>
                <a:schemeClr val="bg2">
                  <a:lumMod val="50000"/>
                </a:schemeClr>
              </a:solidFill>
            </a:endParaRPr>
          </a:p>
          <a:p>
            <a:pPr lvl="1"/>
            <a:endParaRPr lang="en-US" baseline="30000" dirty="0">
              <a:solidFill>
                <a:schemeClr val="bg2">
                  <a:lumMod val="50000"/>
                </a:schemeClr>
              </a:solidFill>
            </a:endParaRP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335219" y="5638800"/>
            <a:ext cx="2932981" cy="1477328"/>
          </a:xfrm>
          <a:prstGeom prst="rect">
            <a:avLst/>
          </a:prstGeom>
          <a:noFill/>
        </p:spPr>
        <p:txBody>
          <a:bodyPr wrap="square">
            <a:spAutoFit/>
          </a:bodyPr>
          <a:lstStyle/>
          <a:p>
            <a:r>
              <a:rPr lang="en-US" i="1" dirty="0">
                <a:solidFill>
                  <a:schemeClr val="bg2">
                    <a:lumMod val="50000"/>
                  </a:schemeClr>
                </a:solidFill>
              </a:rPr>
              <a:t>                 </a:t>
            </a:r>
            <a:r>
              <a:rPr lang="en-US" i="1" dirty="0">
                <a:solidFill>
                  <a:schemeClr val="bg2">
                    <a:lumMod val="50000"/>
                  </a:schemeClr>
                </a:solidFill>
                <a:hlinkClick r:id="rId2"/>
              </a:rPr>
              <a:t>bit.ly/btp2Aug</a:t>
            </a:r>
            <a:r>
              <a:rPr lang="en-US" i="1" dirty="0"/>
              <a:t> </a:t>
            </a:r>
          </a:p>
          <a:p>
            <a:r>
              <a:rPr lang="en-US" i="1" dirty="0">
                <a:solidFill>
                  <a:schemeClr val="bg2">
                    <a:lumMod val="50000"/>
                  </a:schemeClr>
                </a:solidFill>
              </a:rPr>
              <a:t>     	 </a:t>
            </a:r>
            <a:r>
              <a:rPr lang="en-US" i="1" dirty="0">
                <a:solidFill>
                  <a:schemeClr val="bg2">
                    <a:lumMod val="50000"/>
                  </a:schemeClr>
                </a:solidFill>
                <a:hlinkClick r:id="rId3"/>
              </a:rPr>
              <a:t>bit.ly/btp21Aug</a:t>
            </a:r>
            <a:r>
              <a:rPr lang="en-US" i="1" dirty="0"/>
              <a:t> </a:t>
            </a:r>
          </a:p>
          <a:p>
            <a:r>
              <a:rPr lang="en-US" i="1" dirty="0" err="1">
                <a:solidFill>
                  <a:schemeClr val="bg2">
                    <a:lumMod val="50000"/>
                  </a:schemeClr>
                </a:solidFill>
                <a:hlinkClick r:id="rId2"/>
              </a:rPr>
              <a:t>Prev</a:t>
            </a:r>
            <a:r>
              <a:rPr lang="en-US" i="1" dirty="0">
                <a:solidFill>
                  <a:schemeClr val="bg2">
                    <a:lumMod val="50000"/>
                  </a:schemeClr>
                </a:solidFill>
                <a:hlinkClick r:id="rId2"/>
              </a:rPr>
              <a:t> ppt: </a:t>
            </a:r>
            <a:r>
              <a:rPr lang="en-US" i="1" dirty="0">
                <a:solidFill>
                  <a:schemeClr val="bg2">
                    <a:lumMod val="50000"/>
                  </a:schemeClr>
                </a:solidFill>
                <a:hlinkClick r:id="rId4"/>
              </a:rPr>
              <a:t>bit.ly/btp11Sept</a:t>
            </a:r>
            <a:endParaRPr lang="en-US" i="1" dirty="0"/>
          </a:p>
          <a:p>
            <a:endParaRPr lang="en-US" i="1" dirty="0"/>
          </a:p>
          <a:p>
            <a:endParaRPr lang="en-US" i="1" dirty="0"/>
          </a:p>
        </p:txBody>
      </p:sp>
    </p:spTree>
    <p:extLst>
      <p:ext uri="{BB962C8B-B14F-4D97-AF65-F5344CB8AC3E}">
        <p14:creationId xmlns:p14="http://schemas.microsoft.com/office/powerpoint/2010/main" val="225709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Content Placeholder 4">
            <a:extLst>
              <a:ext uri="{FF2B5EF4-FFF2-40B4-BE49-F238E27FC236}">
                <a16:creationId xmlns:a16="http://schemas.microsoft.com/office/drawing/2014/main" id="{A6F9D7E2-B950-47C2-9DF5-2BDE9761BEC6}"/>
              </a:ext>
            </a:extLst>
          </p:cNvPr>
          <p:cNvPicPr>
            <a:picLocks noGrp="1" noChangeAspect="1"/>
          </p:cNvPicPr>
          <p:nvPr>
            <p:ph idx="1"/>
          </p:nvPr>
        </p:nvPicPr>
        <p:blipFill>
          <a:blip r:embed="rId2"/>
          <a:stretch>
            <a:fillRect/>
          </a:stretch>
        </p:blipFill>
        <p:spPr>
          <a:xfrm>
            <a:off x="6032756" y="1600200"/>
            <a:ext cx="5993887" cy="2853792"/>
          </a:xfrm>
        </p:spPr>
      </p:pic>
      <p:pic>
        <p:nvPicPr>
          <p:cNvPr id="9" name="Picture 8">
            <a:extLst>
              <a:ext uri="{FF2B5EF4-FFF2-40B4-BE49-F238E27FC236}">
                <a16:creationId xmlns:a16="http://schemas.microsoft.com/office/drawing/2014/main" id="{D2B37BBF-C523-4D08-A7C2-12639A04969E}"/>
              </a:ext>
            </a:extLst>
          </p:cNvPr>
          <p:cNvPicPr>
            <a:picLocks noChangeAspect="1"/>
          </p:cNvPicPr>
          <p:nvPr/>
        </p:nvPicPr>
        <p:blipFill rotWithShape="1">
          <a:blip r:embed="rId3"/>
          <a:srcRect t="38195"/>
          <a:stretch/>
        </p:blipFill>
        <p:spPr>
          <a:xfrm>
            <a:off x="6032755" y="4709381"/>
            <a:ext cx="5993887" cy="1470817"/>
          </a:xfrm>
          <a:prstGeom prst="rect">
            <a:avLst/>
          </a:prstGeom>
        </p:spPr>
      </p:pic>
      <p:sp>
        <p:nvSpPr>
          <p:cNvPr id="12" name="Content Placeholder 2">
            <a:extLst>
              <a:ext uri="{FF2B5EF4-FFF2-40B4-BE49-F238E27FC236}">
                <a16:creationId xmlns:a16="http://schemas.microsoft.com/office/drawing/2014/main" id="{DC090646-987C-4AED-9316-631CDBFE40FD}"/>
              </a:ext>
            </a:extLst>
          </p:cNvPr>
          <p:cNvSpPr txBox="1">
            <a:spLocks/>
          </p:cNvSpPr>
          <p:nvPr/>
        </p:nvSpPr>
        <p:spPr>
          <a:xfrm>
            <a:off x="162387" y="1617563"/>
            <a:ext cx="5670758"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600" dirty="0"/>
              <a:t>Figure shows the block diagram that can be implemented on a circuit box as watch.</a:t>
            </a:r>
          </a:p>
          <a:p>
            <a:r>
              <a:rPr lang="en-US" sz="1600" dirty="0"/>
              <a:t>It should contain total of three units:</a:t>
            </a:r>
          </a:p>
          <a:p>
            <a:pPr lvl="1"/>
            <a:r>
              <a:rPr lang="en-US" sz="1400" dirty="0"/>
              <a:t>Battery Unit (Power Source)</a:t>
            </a:r>
          </a:p>
          <a:p>
            <a:pPr lvl="1"/>
            <a:r>
              <a:rPr lang="en-US" sz="1400" dirty="0"/>
              <a:t>Sensing Unit</a:t>
            </a:r>
          </a:p>
          <a:p>
            <a:pPr lvl="1"/>
            <a:r>
              <a:rPr lang="en-US" sz="1400" dirty="0"/>
              <a:t>Wireless Communication Unit</a:t>
            </a:r>
          </a:p>
          <a:p>
            <a:r>
              <a:rPr lang="en-US" sz="1600" dirty="0"/>
              <a:t>Sensing Unit </a:t>
            </a:r>
          </a:p>
          <a:p>
            <a:pPr lvl="1"/>
            <a:r>
              <a:rPr lang="en-US" sz="1400" dirty="0"/>
              <a:t>should capture leads </a:t>
            </a:r>
          </a:p>
          <a:p>
            <a:pPr lvl="1"/>
            <a:r>
              <a:rPr lang="en-US" sz="1400" dirty="0"/>
              <a:t>Monitor heart rate </a:t>
            </a:r>
          </a:p>
          <a:p>
            <a:pPr lvl="1"/>
            <a:r>
              <a:rPr lang="en-US" sz="1400" dirty="0"/>
              <a:t>Process them like passing wave via various electrical circuits like amplifier or band pass filters, and denoising the final output signal</a:t>
            </a:r>
          </a:p>
          <a:p>
            <a:pPr lvl="1"/>
            <a:r>
              <a:rPr lang="en-US" sz="1400" dirty="0"/>
              <a:t>Then Analog signals are converted to digital signals and sent to Wireless Unit</a:t>
            </a:r>
          </a:p>
          <a:p>
            <a:r>
              <a:rPr lang="en-US" sz="1600" dirty="0"/>
              <a:t>Wireless Communication Unit </a:t>
            </a:r>
          </a:p>
          <a:p>
            <a:pPr lvl="1"/>
            <a:r>
              <a:rPr lang="en-US" sz="1400" dirty="0"/>
              <a:t>Output data generated from sensing unit should be transferred to mobile application using the  wireless may be </a:t>
            </a:r>
            <a:r>
              <a:rPr lang="en-US" sz="1400" dirty="0" err="1"/>
              <a:t>wifi</a:t>
            </a:r>
            <a:r>
              <a:rPr lang="en-US" sz="1400" dirty="0"/>
              <a:t>/Bluetooth/internet cloud channels</a:t>
            </a:r>
            <a:r>
              <a:rPr lang="en-US" sz="1600" dirty="0"/>
              <a:t>	</a:t>
            </a:r>
          </a:p>
          <a:p>
            <a:endParaRPr lang="en-US" sz="1600" dirty="0"/>
          </a:p>
        </p:txBody>
      </p:sp>
      <p:sp>
        <p:nvSpPr>
          <p:cNvPr id="10" name="TextBox 9">
            <a:extLst>
              <a:ext uri="{FF2B5EF4-FFF2-40B4-BE49-F238E27FC236}">
                <a16:creationId xmlns:a16="http://schemas.microsoft.com/office/drawing/2014/main" id="{CE6D9C44-B800-4EE3-ADF3-2B44ECAD197E}"/>
              </a:ext>
            </a:extLst>
          </p:cNvPr>
          <p:cNvSpPr txBox="1"/>
          <p:nvPr/>
        </p:nvSpPr>
        <p:spPr>
          <a:xfrm>
            <a:off x="5867400" y="6260068"/>
            <a:ext cx="6207852" cy="646331"/>
          </a:xfrm>
          <a:prstGeom prst="rect">
            <a:avLst/>
          </a:prstGeom>
          <a:noFill/>
        </p:spPr>
        <p:txBody>
          <a:bodyPr wrap="square">
            <a:spAutoFit/>
          </a:bodyPr>
          <a:lstStyle/>
          <a:p>
            <a:pPr algn="ctr"/>
            <a:r>
              <a:rPr lang="en-US" dirty="0"/>
              <a:t>Block Diagram of a ECG device</a:t>
            </a:r>
          </a:p>
          <a:p>
            <a:pPr algn="ctr"/>
            <a:r>
              <a:rPr lang="en-US" dirty="0"/>
              <a:t>Source: Mobile-based Tele-ECG for rural health care</a:t>
            </a:r>
            <a:endParaRPr lang="en-US" cap="small" dirty="0"/>
          </a:p>
        </p:txBody>
      </p:sp>
    </p:spTree>
    <p:extLst>
      <p:ext uri="{BB962C8B-B14F-4D97-AF65-F5344CB8AC3E}">
        <p14:creationId xmlns:p14="http://schemas.microsoft.com/office/powerpoint/2010/main" val="186333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12" name="Content Placeholder 2">
            <a:extLst>
              <a:ext uri="{FF2B5EF4-FFF2-40B4-BE49-F238E27FC236}">
                <a16:creationId xmlns:a16="http://schemas.microsoft.com/office/drawing/2014/main" id="{DC090646-987C-4AED-9316-631CDBFE40FD}"/>
              </a:ext>
            </a:extLst>
          </p:cNvPr>
          <p:cNvSpPr txBox="1">
            <a:spLocks/>
          </p:cNvSpPr>
          <p:nvPr/>
        </p:nvSpPr>
        <p:spPr>
          <a:xfrm>
            <a:off x="162387" y="1617563"/>
            <a:ext cx="570501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800" dirty="0"/>
              <a:t>Input analog signal contains electrical output from heart with voltage range from 0 mV to 3 mV and frequency range from 0.01 Hz to 250 Hz</a:t>
            </a:r>
          </a:p>
          <a:p>
            <a:r>
              <a:rPr lang="en-US" sz="1800" dirty="0"/>
              <a:t>Output signal will contain a digital serialized data converted from analog signals.</a:t>
            </a:r>
          </a:p>
          <a:p>
            <a:r>
              <a:rPr lang="en-US" sz="1800" dirty="0"/>
              <a:t>Process can be done on ECG device , process like filtering, amplifying and digitalizing can be done and will be sent to PC or smartphone device</a:t>
            </a:r>
          </a:p>
          <a:p>
            <a:r>
              <a:rPr lang="en-US" sz="1800" dirty="0"/>
              <a:t>Further processing can be done to detect and predict from different wave signals like QRS detection requires Bandwidth of 0.5Hz to 40Hz and arrythmia is detected with 0.05 Hz to 60Hz  </a:t>
            </a:r>
          </a:p>
        </p:txBody>
      </p:sp>
      <p:pic>
        <p:nvPicPr>
          <p:cNvPr id="14" name="Content Placeholder 13">
            <a:extLst>
              <a:ext uri="{FF2B5EF4-FFF2-40B4-BE49-F238E27FC236}">
                <a16:creationId xmlns:a16="http://schemas.microsoft.com/office/drawing/2014/main" id="{E40B7C0C-DD90-4F15-96CA-120B44F2F8AC}"/>
              </a:ext>
            </a:extLst>
          </p:cNvPr>
          <p:cNvPicPr>
            <a:picLocks noGrp="1" noChangeAspect="1"/>
          </p:cNvPicPr>
          <p:nvPr>
            <p:ph idx="1"/>
          </p:nvPr>
        </p:nvPicPr>
        <p:blipFill rotWithShape="1">
          <a:blip r:embed="rId2"/>
          <a:srcRect l="5842" r="2014" b="67238"/>
          <a:stretch/>
        </p:blipFill>
        <p:spPr>
          <a:xfrm>
            <a:off x="6418624" y="1600200"/>
            <a:ext cx="5562601" cy="1497868"/>
          </a:xfrm>
        </p:spPr>
      </p:pic>
      <p:sp>
        <p:nvSpPr>
          <p:cNvPr id="16" name="TextBox 15">
            <a:extLst>
              <a:ext uri="{FF2B5EF4-FFF2-40B4-BE49-F238E27FC236}">
                <a16:creationId xmlns:a16="http://schemas.microsoft.com/office/drawing/2014/main" id="{6C3D1AEA-EBA8-4A1C-934F-0B4A45B11A88}"/>
              </a:ext>
            </a:extLst>
          </p:cNvPr>
          <p:cNvSpPr txBox="1"/>
          <p:nvPr/>
        </p:nvSpPr>
        <p:spPr>
          <a:xfrm>
            <a:off x="5714998" y="6534262"/>
            <a:ext cx="6969852" cy="307777"/>
          </a:xfrm>
          <a:prstGeom prst="rect">
            <a:avLst/>
          </a:prstGeom>
          <a:noFill/>
        </p:spPr>
        <p:txBody>
          <a:bodyPr wrap="square">
            <a:spAutoFit/>
          </a:bodyPr>
          <a:lstStyle/>
          <a:p>
            <a:pPr algn="ctr"/>
            <a:r>
              <a:rPr lang="en-US" sz="1400" dirty="0"/>
              <a:t>Source:Design_of_ECG_Homecare12-lead_ECG, IEEE</a:t>
            </a:r>
          </a:p>
        </p:txBody>
      </p:sp>
      <p:pic>
        <p:nvPicPr>
          <p:cNvPr id="17" name="Content Placeholder 13">
            <a:extLst>
              <a:ext uri="{FF2B5EF4-FFF2-40B4-BE49-F238E27FC236}">
                <a16:creationId xmlns:a16="http://schemas.microsoft.com/office/drawing/2014/main" id="{F83780F3-9F40-42FB-AC62-989E6A13D33D}"/>
              </a:ext>
            </a:extLst>
          </p:cNvPr>
          <p:cNvPicPr>
            <a:picLocks noChangeAspect="1"/>
          </p:cNvPicPr>
          <p:nvPr/>
        </p:nvPicPr>
        <p:blipFill rotWithShape="1">
          <a:blip r:embed="rId2"/>
          <a:srcRect l="3020" t="57766" r="4836"/>
          <a:stretch/>
        </p:blipFill>
        <p:spPr>
          <a:xfrm>
            <a:off x="6418626" y="3174268"/>
            <a:ext cx="5562600" cy="1930957"/>
          </a:xfrm>
          <a:prstGeom prst="rect">
            <a:avLst/>
          </a:prstGeom>
        </p:spPr>
      </p:pic>
      <p:pic>
        <p:nvPicPr>
          <p:cNvPr id="19" name="Picture 18">
            <a:extLst>
              <a:ext uri="{FF2B5EF4-FFF2-40B4-BE49-F238E27FC236}">
                <a16:creationId xmlns:a16="http://schemas.microsoft.com/office/drawing/2014/main" id="{8DDA5BDC-979F-4C71-9B67-CF39E8EE8F95}"/>
              </a:ext>
            </a:extLst>
          </p:cNvPr>
          <p:cNvPicPr>
            <a:picLocks noChangeAspect="1"/>
          </p:cNvPicPr>
          <p:nvPr/>
        </p:nvPicPr>
        <p:blipFill>
          <a:blip r:embed="rId3"/>
          <a:stretch>
            <a:fillRect/>
          </a:stretch>
        </p:blipFill>
        <p:spPr>
          <a:xfrm>
            <a:off x="6442745" y="5149051"/>
            <a:ext cx="5538481" cy="1425063"/>
          </a:xfrm>
          <a:prstGeom prst="rect">
            <a:avLst/>
          </a:prstGeom>
        </p:spPr>
      </p:pic>
    </p:spTree>
    <p:extLst>
      <p:ext uri="{BB962C8B-B14F-4D97-AF65-F5344CB8AC3E}">
        <p14:creationId xmlns:p14="http://schemas.microsoft.com/office/powerpoint/2010/main" val="412257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12" name="Content Placeholder 2">
            <a:extLst>
              <a:ext uri="{FF2B5EF4-FFF2-40B4-BE49-F238E27FC236}">
                <a16:creationId xmlns:a16="http://schemas.microsoft.com/office/drawing/2014/main" id="{DC090646-987C-4AED-9316-631CDBFE40FD}"/>
              </a:ext>
            </a:extLst>
          </p:cNvPr>
          <p:cNvSpPr txBox="1">
            <a:spLocks/>
          </p:cNvSpPr>
          <p:nvPr/>
        </p:nvSpPr>
        <p:spPr>
          <a:xfrm>
            <a:off x="-11144" y="1547020"/>
            <a:ext cx="610714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2000" dirty="0"/>
              <a:t>There are a number of available analog front end (AFE)  ECG chips available in the market. </a:t>
            </a:r>
          </a:p>
          <a:p>
            <a:r>
              <a:rPr lang="en-US" sz="2000" dirty="0"/>
              <a:t>AD8232 is preferred over another chips. </a:t>
            </a:r>
          </a:p>
          <a:p>
            <a:r>
              <a:rPr lang="en-US" sz="2000" dirty="0"/>
              <a:t>HM301D is three channel, while we only need single channel ECG. </a:t>
            </a:r>
          </a:p>
          <a:p>
            <a:r>
              <a:rPr lang="en-US" sz="2000" dirty="0"/>
              <a:t>ADS1191 doesn’t provide high enough gain to get good resolution. </a:t>
            </a:r>
          </a:p>
          <a:p>
            <a:r>
              <a:rPr lang="en-US" sz="2000" dirty="0"/>
              <a:t>AD8232 has the best output impedance and gain.</a:t>
            </a:r>
          </a:p>
          <a:p>
            <a:r>
              <a:rPr lang="en-US" sz="2000" dirty="0"/>
              <a:t> This is the final flow diagram that will be used in further circuits</a:t>
            </a:r>
          </a:p>
        </p:txBody>
      </p:sp>
      <p:sp>
        <p:nvSpPr>
          <p:cNvPr id="16" name="TextBox 15">
            <a:extLst>
              <a:ext uri="{FF2B5EF4-FFF2-40B4-BE49-F238E27FC236}">
                <a16:creationId xmlns:a16="http://schemas.microsoft.com/office/drawing/2014/main" id="{6C3D1AEA-EBA8-4A1C-934F-0B4A45B11A88}"/>
              </a:ext>
            </a:extLst>
          </p:cNvPr>
          <p:cNvSpPr txBox="1"/>
          <p:nvPr/>
        </p:nvSpPr>
        <p:spPr>
          <a:xfrm>
            <a:off x="5774093" y="6573240"/>
            <a:ext cx="6969852" cy="307777"/>
          </a:xfrm>
          <a:prstGeom prst="rect">
            <a:avLst/>
          </a:prstGeom>
          <a:noFill/>
        </p:spPr>
        <p:txBody>
          <a:bodyPr wrap="square">
            <a:spAutoFit/>
          </a:bodyPr>
          <a:lstStyle/>
          <a:p>
            <a:pPr algn="ctr"/>
            <a:r>
              <a:rPr lang="en-US" sz="1400" dirty="0"/>
              <a:t>Source:Design_of_ECG_Homecare12-lead_ECG, IEEE</a:t>
            </a:r>
          </a:p>
        </p:txBody>
      </p:sp>
      <p:pic>
        <p:nvPicPr>
          <p:cNvPr id="4" name="Picture 3">
            <a:extLst>
              <a:ext uri="{FF2B5EF4-FFF2-40B4-BE49-F238E27FC236}">
                <a16:creationId xmlns:a16="http://schemas.microsoft.com/office/drawing/2014/main" id="{DAD74A44-EBFE-4FD7-9F0E-ED519BD517A7}"/>
              </a:ext>
            </a:extLst>
          </p:cNvPr>
          <p:cNvPicPr>
            <a:picLocks noChangeAspect="1"/>
          </p:cNvPicPr>
          <p:nvPr/>
        </p:nvPicPr>
        <p:blipFill>
          <a:blip r:embed="rId2"/>
          <a:stretch>
            <a:fillRect/>
          </a:stretch>
        </p:blipFill>
        <p:spPr>
          <a:xfrm>
            <a:off x="6096000" y="1637691"/>
            <a:ext cx="5629275" cy="3305175"/>
          </a:xfrm>
          <a:prstGeom prst="rect">
            <a:avLst/>
          </a:prstGeom>
        </p:spPr>
      </p:pic>
      <p:pic>
        <p:nvPicPr>
          <p:cNvPr id="10" name="Picture 9">
            <a:extLst>
              <a:ext uri="{FF2B5EF4-FFF2-40B4-BE49-F238E27FC236}">
                <a16:creationId xmlns:a16="http://schemas.microsoft.com/office/drawing/2014/main" id="{A8293FB5-D708-4212-8319-73FE46623076}"/>
              </a:ext>
            </a:extLst>
          </p:cNvPr>
          <p:cNvPicPr>
            <a:picLocks noChangeAspect="1"/>
          </p:cNvPicPr>
          <p:nvPr/>
        </p:nvPicPr>
        <p:blipFill>
          <a:blip r:embed="rId3"/>
          <a:stretch>
            <a:fillRect/>
          </a:stretch>
        </p:blipFill>
        <p:spPr>
          <a:xfrm>
            <a:off x="4191000" y="5532032"/>
            <a:ext cx="7540026" cy="1021168"/>
          </a:xfrm>
          <a:prstGeom prst="rect">
            <a:avLst/>
          </a:prstGeom>
        </p:spPr>
      </p:pic>
    </p:spTree>
    <p:extLst>
      <p:ext uri="{BB962C8B-B14F-4D97-AF65-F5344CB8AC3E}">
        <p14:creationId xmlns:p14="http://schemas.microsoft.com/office/powerpoint/2010/main" val="4001902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4495800" y="6418423"/>
            <a:ext cx="4267200" cy="369332"/>
          </a:xfrm>
          <a:prstGeom prst="rect">
            <a:avLst/>
          </a:prstGeom>
          <a:noFill/>
        </p:spPr>
        <p:txBody>
          <a:bodyPr wrap="square">
            <a:spAutoFit/>
          </a:bodyPr>
          <a:lstStyle/>
          <a:p>
            <a:r>
              <a:rPr lang="en-US" i="1" dirty="0" err="1"/>
              <a:t>Source:courses.cs.washington.edu</a:t>
            </a:r>
            <a:endParaRPr lang="en-US" i="1" dirty="0"/>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Picture 4">
            <a:extLst>
              <a:ext uri="{FF2B5EF4-FFF2-40B4-BE49-F238E27FC236}">
                <a16:creationId xmlns:a16="http://schemas.microsoft.com/office/drawing/2014/main" id="{117E317A-1040-4F59-94D2-F8ACC44C8D1B}"/>
              </a:ext>
            </a:extLst>
          </p:cNvPr>
          <p:cNvPicPr>
            <a:picLocks noChangeAspect="1"/>
          </p:cNvPicPr>
          <p:nvPr/>
        </p:nvPicPr>
        <p:blipFill rotWithShape="1">
          <a:blip r:embed="rId2"/>
          <a:srcRect t="14873"/>
          <a:stretch/>
        </p:blipFill>
        <p:spPr>
          <a:xfrm>
            <a:off x="1600200" y="1524000"/>
            <a:ext cx="9372600" cy="4866749"/>
          </a:xfrm>
          <a:prstGeom prst="rect">
            <a:avLst/>
          </a:prstGeom>
        </p:spPr>
      </p:pic>
    </p:spTree>
    <p:extLst>
      <p:ext uri="{BB962C8B-B14F-4D97-AF65-F5344CB8AC3E}">
        <p14:creationId xmlns:p14="http://schemas.microsoft.com/office/powerpoint/2010/main" val="378080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95712"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Picture 4">
            <a:extLst>
              <a:ext uri="{FF2B5EF4-FFF2-40B4-BE49-F238E27FC236}">
                <a16:creationId xmlns:a16="http://schemas.microsoft.com/office/drawing/2014/main" id="{117E317A-1040-4F59-94D2-F8ACC44C8D1B}"/>
              </a:ext>
            </a:extLst>
          </p:cNvPr>
          <p:cNvPicPr>
            <a:picLocks noChangeAspect="1"/>
          </p:cNvPicPr>
          <p:nvPr/>
        </p:nvPicPr>
        <p:blipFill rotWithShape="1">
          <a:blip r:embed="rId2"/>
          <a:srcRect t="14873"/>
          <a:stretch/>
        </p:blipFill>
        <p:spPr>
          <a:xfrm>
            <a:off x="1600200" y="1762651"/>
            <a:ext cx="9372600" cy="4866749"/>
          </a:xfrm>
          <a:prstGeom prst="rect">
            <a:avLst/>
          </a:prstGeom>
        </p:spPr>
      </p:pic>
      <p:sp>
        <p:nvSpPr>
          <p:cNvPr id="4" name="Rectangle 3">
            <a:extLst>
              <a:ext uri="{FF2B5EF4-FFF2-40B4-BE49-F238E27FC236}">
                <a16:creationId xmlns:a16="http://schemas.microsoft.com/office/drawing/2014/main" id="{31CB53AB-C691-4279-B2E0-162CE96291F4}"/>
              </a:ext>
            </a:extLst>
          </p:cNvPr>
          <p:cNvSpPr/>
          <p:nvPr/>
        </p:nvSpPr>
        <p:spPr>
          <a:xfrm>
            <a:off x="2286000" y="3134250"/>
            <a:ext cx="2819399" cy="1742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3AE389-5FCA-4A35-B262-BAEABE378BA5}"/>
              </a:ext>
            </a:extLst>
          </p:cNvPr>
          <p:cNvSpPr/>
          <p:nvPr/>
        </p:nvSpPr>
        <p:spPr>
          <a:xfrm>
            <a:off x="4267200" y="5029200"/>
            <a:ext cx="35052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3D05DB-EC44-41DE-B057-B96B075499BD}"/>
              </a:ext>
            </a:extLst>
          </p:cNvPr>
          <p:cNvSpPr/>
          <p:nvPr/>
        </p:nvSpPr>
        <p:spPr>
          <a:xfrm>
            <a:off x="5791200" y="1981200"/>
            <a:ext cx="1905000" cy="2743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01AA263-C66E-4E68-BDBA-1CC5C2E127A4}"/>
              </a:ext>
            </a:extLst>
          </p:cNvPr>
          <p:cNvSpPr/>
          <p:nvPr/>
        </p:nvSpPr>
        <p:spPr>
          <a:xfrm>
            <a:off x="7806655" y="2743200"/>
            <a:ext cx="2480345" cy="347083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3C6DFD-773B-4EF2-8558-F1D8AF5BE30B}"/>
              </a:ext>
            </a:extLst>
          </p:cNvPr>
          <p:cNvSpPr/>
          <p:nvPr/>
        </p:nvSpPr>
        <p:spPr>
          <a:xfrm>
            <a:off x="2514600" y="1676400"/>
            <a:ext cx="2819400" cy="13716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12229A7-5DD0-462C-A99E-3C172F4BBCCB}"/>
              </a:ext>
            </a:extLst>
          </p:cNvPr>
          <p:cNvSpPr txBox="1"/>
          <p:nvPr/>
        </p:nvSpPr>
        <p:spPr>
          <a:xfrm>
            <a:off x="4313011" y="6562913"/>
            <a:ext cx="6241408" cy="338554"/>
          </a:xfrm>
          <a:prstGeom prst="rect">
            <a:avLst/>
          </a:prstGeom>
          <a:noFill/>
        </p:spPr>
        <p:txBody>
          <a:bodyPr wrap="square">
            <a:spAutoFit/>
          </a:bodyPr>
          <a:lstStyle/>
          <a:p>
            <a:r>
              <a:rPr lang="en-US" sz="1600" i="1" dirty="0" err="1"/>
              <a:t>Source:courses.cs.washington.edu</a:t>
            </a:r>
            <a:endParaRPr lang="en-US" sz="1600" i="1" dirty="0"/>
          </a:p>
        </p:txBody>
      </p:sp>
    </p:spTree>
    <p:extLst>
      <p:ext uri="{BB962C8B-B14F-4D97-AF65-F5344CB8AC3E}">
        <p14:creationId xmlns:p14="http://schemas.microsoft.com/office/powerpoint/2010/main" val="1116198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pic>
        <p:nvPicPr>
          <p:cNvPr id="4" name="Picture 4" descr="Electronics 09 00300 g001 550">
            <a:extLst>
              <a:ext uri="{FF2B5EF4-FFF2-40B4-BE49-F238E27FC236}">
                <a16:creationId xmlns:a16="http://schemas.microsoft.com/office/drawing/2014/main" id="{39F15288-579B-4EFE-A26D-BFC875A44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7" t="2871" r="3126" b="2871"/>
          <a:stretch/>
        </p:blipFill>
        <p:spPr bwMode="auto">
          <a:xfrm>
            <a:off x="7620000" y="2057400"/>
            <a:ext cx="4038600" cy="39192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C7350749-9082-4A33-A997-810165B1C169}"/>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803" t="19811" b="10377"/>
          <a:stretch/>
        </p:blipFill>
        <p:spPr>
          <a:xfrm rot="16200000">
            <a:off x="1423416" y="862584"/>
            <a:ext cx="5029198" cy="6504430"/>
          </a:xfrm>
        </p:spPr>
      </p:pic>
      <p:sp>
        <p:nvSpPr>
          <p:cNvPr id="6" name="TextBox 5">
            <a:extLst>
              <a:ext uri="{FF2B5EF4-FFF2-40B4-BE49-F238E27FC236}">
                <a16:creationId xmlns:a16="http://schemas.microsoft.com/office/drawing/2014/main" id="{C0192502-C669-478E-BA70-6F034F541EFD}"/>
              </a:ext>
            </a:extLst>
          </p:cNvPr>
          <p:cNvSpPr txBox="1"/>
          <p:nvPr/>
        </p:nvSpPr>
        <p:spPr>
          <a:xfrm>
            <a:off x="8230998" y="6019800"/>
            <a:ext cx="6094602" cy="276999"/>
          </a:xfrm>
          <a:prstGeom prst="rect">
            <a:avLst/>
          </a:prstGeom>
          <a:noFill/>
        </p:spPr>
        <p:txBody>
          <a:bodyPr wrap="square">
            <a:spAutoFit/>
          </a:bodyPr>
          <a:lstStyle/>
          <a:p>
            <a:r>
              <a:rPr lang="en-US" sz="1200" i="1" dirty="0" err="1"/>
              <a:t>Source:courses.cs.washington.edu</a:t>
            </a:r>
            <a:endParaRPr lang="en-US" sz="1200" i="1" dirty="0"/>
          </a:p>
        </p:txBody>
      </p:sp>
      <p:sp>
        <p:nvSpPr>
          <p:cNvPr id="8" name="TextBox 7">
            <a:extLst>
              <a:ext uri="{FF2B5EF4-FFF2-40B4-BE49-F238E27FC236}">
                <a16:creationId xmlns:a16="http://schemas.microsoft.com/office/drawing/2014/main" id="{6335F36B-EB83-4372-ABC6-F1D5D397B6D6}"/>
              </a:ext>
            </a:extLst>
          </p:cNvPr>
          <p:cNvSpPr txBox="1"/>
          <p:nvPr/>
        </p:nvSpPr>
        <p:spPr>
          <a:xfrm>
            <a:off x="2592198" y="6581001"/>
            <a:ext cx="6094602" cy="276999"/>
          </a:xfrm>
          <a:prstGeom prst="rect">
            <a:avLst/>
          </a:prstGeom>
          <a:noFill/>
        </p:spPr>
        <p:txBody>
          <a:bodyPr wrap="square">
            <a:spAutoFit/>
          </a:bodyPr>
          <a:lstStyle/>
          <a:p>
            <a:r>
              <a:rPr lang="en-US" sz="1200" i="1" dirty="0" err="1"/>
              <a:t>Source:courses.cs.washington.edu</a:t>
            </a:r>
            <a:endParaRPr lang="en-US" sz="1200" i="1" dirty="0"/>
          </a:p>
        </p:txBody>
      </p:sp>
    </p:spTree>
    <p:extLst>
      <p:ext uri="{BB962C8B-B14F-4D97-AF65-F5344CB8AC3E}">
        <p14:creationId xmlns:p14="http://schemas.microsoft.com/office/powerpoint/2010/main" val="595378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pic>
        <p:nvPicPr>
          <p:cNvPr id="29" name="Picture 2" descr="wiring">
            <a:extLst>
              <a:ext uri="{FF2B5EF4-FFF2-40B4-BE49-F238E27FC236}">
                <a16:creationId xmlns:a16="http://schemas.microsoft.com/office/drawing/2014/main" id="{C69A6B66-432C-49E7-A9F8-D35FDE2BB7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1" y="1783915"/>
            <a:ext cx="9812916" cy="432824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E4D735B-BF77-415F-9291-E5F48BB587D3}"/>
              </a:ext>
            </a:extLst>
          </p:cNvPr>
          <p:cNvSpPr txBox="1"/>
          <p:nvPr/>
        </p:nvSpPr>
        <p:spPr>
          <a:xfrm>
            <a:off x="5791200" y="3581400"/>
            <a:ext cx="963725" cy="307777"/>
          </a:xfrm>
          <a:prstGeom prst="rect">
            <a:avLst/>
          </a:prstGeom>
          <a:noFill/>
        </p:spPr>
        <p:txBody>
          <a:bodyPr wrap="none" rtlCol="0">
            <a:spAutoFit/>
          </a:bodyPr>
          <a:lstStyle/>
          <a:p>
            <a:r>
              <a:rPr lang="en-US" sz="1400" dirty="0">
                <a:solidFill>
                  <a:schemeClr val="bg1"/>
                </a:solidFill>
              </a:rPr>
              <a:t>MCP6004</a:t>
            </a:r>
          </a:p>
        </p:txBody>
      </p:sp>
      <p:sp>
        <p:nvSpPr>
          <p:cNvPr id="31" name="TextBox 30">
            <a:extLst>
              <a:ext uri="{FF2B5EF4-FFF2-40B4-BE49-F238E27FC236}">
                <a16:creationId xmlns:a16="http://schemas.microsoft.com/office/drawing/2014/main" id="{A2B3A4EA-8426-40E2-9473-DF466C7C2129}"/>
              </a:ext>
            </a:extLst>
          </p:cNvPr>
          <p:cNvSpPr txBox="1"/>
          <p:nvPr/>
        </p:nvSpPr>
        <p:spPr>
          <a:xfrm>
            <a:off x="4705160" y="3581400"/>
            <a:ext cx="781240" cy="276999"/>
          </a:xfrm>
          <a:prstGeom prst="rect">
            <a:avLst/>
          </a:prstGeom>
          <a:noFill/>
        </p:spPr>
        <p:txBody>
          <a:bodyPr wrap="none" rtlCol="0">
            <a:spAutoFit/>
          </a:bodyPr>
          <a:lstStyle/>
          <a:p>
            <a:r>
              <a:rPr lang="en-US" sz="1200" dirty="0">
                <a:solidFill>
                  <a:schemeClr val="bg1"/>
                </a:solidFill>
              </a:rPr>
              <a:t>INA128U</a:t>
            </a:r>
          </a:p>
        </p:txBody>
      </p:sp>
      <p:sp>
        <p:nvSpPr>
          <p:cNvPr id="32" name="TextBox 31">
            <a:extLst>
              <a:ext uri="{FF2B5EF4-FFF2-40B4-BE49-F238E27FC236}">
                <a16:creationId xmlns:a16="http://schemas.microsoft.com/office/drawing/2014/main" id="{485EA5F7-C179-4ED6-A52A-AF3EE367C055}"/>
              </a:ext>
            </a:extLst>
          </p:cNvPr>
          <p:cNvSpPr txBox="1"/>
          <p:nvPr/>
        </p:nvSpPr>
        <p:spPr>
          <a:xfrm>
            <a:off x="5486400" y="3883223"/>
            <a:ext cx="1598515" cy="307777"/>
          </a:xfrm>
          <a:prstGeom prst="rect">
            <a:avLst/>
          </a:prstGeom>
          <a:noFill/>
        </p:spPr>
        <p:txBody>
          <a:bodyPr wrap="none" rtlCol="0">
            <a:spAutoFit/>
          </a:bodyPr>
          <a:lstStyle/>
          <a:p>
            <a:r>
              <a:rPr lang="en-US" sz="1400" dirty="0">
                <a:solidFill>
                  <a:schemeClr val="bg1"/>
                </a:solidFill>
              </a:rPr>
              <a:t>  1   2  3 4  5  6   7</a:t>
            </a:r>
          </a:p>
        </p:txBody>
      </p:sp>
      <p:sp>
        <p:nvSpPr>
          <p:cNvPr id="33" name="TextBox 32">
            <a:extLst>
              <a:ext uri="{FF2B5EF4-FFF2-40B4-BE49-F238E27FC236}">
                <a16:creationId xmlns:a16="http://schemas.microsoft.com/office/drawing/2014/main" id="{4613B9B0-2E37-4409-B4F9-132701A073F8}"/>
              </a:ext>
            </a:extLst>
          </p:cNvPr>
          <p:cNvSpPr txBox="1"/>
          <p:nvPr/>
        </p:nvSpPr>
        <p:spPr>
          <a:xfrm>
            <a:off x="5431866" y="3276600"/>
            <a:ext cx="1572866" cy="261610"/>
          </a:xfrm>
          <a:prstGeom prst="rect">
            <a:avLst/>
          </a:prstGeom>
          <a:noFill/>
        </p:spPr>
        <p:txBody>
          <a:bodyPr wrap="none" rtlCol="0">
            <a:spAutoFit/>
          </a:bodyPr>
          <a:lstStyle/>
          <a:p>
            <a:r>
              <a:rPr lang="en-US" sz="1100" dirty="0">
                <a:solidFill>
                  <a:schemeClr val="bg1"/>
                </a:solidFill>
              </a:rPr>
              <a:t>  14 13 12 11 10  9   8</a:t>
            </a:r>
          </a:p>
        </p:txBody>
      </p:sp>
      <p:sp>
        <p:nvSpPr>
          <p:cNvPr id="34" name="TextBox 33">
            <a:extLst>
              <a:ext uri="{FF2B5EF4-FFF2-40B4-BE49-F238E27FC236}">
                <a16:creationId xmlns:a16="http://schemas.microsoft.com/office/drawing/2014/main" id="{52224AA5-6701-46B6-8F0F-BC7A16315572}"/>
              </a:ext>
            </a:extLst>
          </p:cNvPr>
          <p:cNvSpPr txBox="1"/>
          <p:nvPr/>
        </p:nvSpPr>
        <p:spPr>
          <a:xfrm>
            <a:off x="4572000" y="3962400"/>
            <a:ext cx="966931" cy="307777"/>
          </a:xfrm>
          <a:prstGeom prst="rect">
            <a:avLst/>
          </a:prstGeom>
          <a:noFill/>
        </p:spPr>
        <p:txBody>
          <a:bodyPr wrap="none" rtlCol="0">
            <a:spAutoFit/>
          </a:bodyPr>
          <a:lstStyle/>
          <a:p>
            <a:r>
              <a:rPr lang="en-US" sz="1400" dirty="0">
                <a:solidFill>
                  <a:schemeClr val="bg1"/>
                </a:solidFill>
              </a:rPr>
              <a:t>  1   2  3 4</a:t>
            </a:r>
          </a:p>
        </p:txBody>
      </p:sp>
      <p:sp>
        <p:nvSpPr>
          <p:cNvPr id="35" name="TextBox 34">
            <a:extLst>
              <a:ext uri="{FF2B5EF4-FFF2-40B4-BE49-F238E27FC236}">
                <a16:creationId xmlns:a16="http://schemas.microsoft.com/office/drawing/2014/main" id="{600DFF13-9013-4901-A424-2694EA113EE7}"/>
              </a:ext>
            </a:extLst>
          </p:cNvPr>
          <p:cNvSpPr txBox="1"/>
          <p:nvPr/>
        </p:nvSpPr>
        <p:spPr>
          <a:xfrm>
            <a:off x="4724400" y="3273623"/>
            <a:ext cx="742511" cy="307777"/>
          </a:xfrm>
          <a:prstGeom prst="rect">
            <a:avLst/>
          </a:prstGeom>
          <a:noFill/>
        </p:spPr>
        <p:txBody>
          <a:bodyPr wrap="none" rtlCol="0">
            <a:spAutoFit/>
          </a:bodyPr>
          <a:lstStyle/>
          <a:p>
            <a:r>
              <a:rPr lang="en-US" sz="1400" dirty="0">
                <a:solidFill>
                  <a:schemeClr val="bg1"/>
                </a:solidFill>
              </a:rPr>
              <a:t>8 7 6 5</a:t>
            </a:r>
          </a:p>
        </p:txBody>
      </p:sp>
      <p:sp>
        <p:nvSpPr>
          <p:cNvPr id="36" name="TextBox 35">
            <a:extLst>
              <a:ext uri="{FF2B5EF4-FFF2-40B4-BE49-F238E27FC236}">
                <a16:creationId xmlns:a16="http://schemas.microsoft.com/office/drawing/2014/main" id="{2CE4B1C7-46A4-45FA-984C-D0426A8DF61C}"/>
              </a:ext>
            </a:extLst>
          </p:cNvPr>
          <p:cNvSpPr txBox="1"/>
          <p:nvPr/>
        </p:nvSpPr>
        <p:spPr>
          <a:xfrm>
            <a:off x="2895600" y="2511623"/>
            <a:ext cx="405880" cy="307777"/>
          </a:xfrm>
          <a:prstGeom prst="rect">
            <a:avLst/>
          </a:prstGeom>
          <a:noFill/>
        </p:spPr>
        <p:txBody>
          <a:bodyPr wrap="none" rtlCol="0">
            <a:spAutoFit/>
          </a:bodyPr>
          <a:lstStyle/>
          <a:p>
            <a:r>
              <a:rPr lang="en-US" sz="1400" dirty="0">
                <a:solidFill>
                  <a:schemeClr val="bg1"/>
                </a:solidFill>
              </a:rPr>
              <a:t>R2</a:t>
            </a:r>
          </a:p>
        </p:txBody>
      </p:sp>
      <p:sp>
        <p:nvSpPr>
          <p:cNvPr id="37" name="TextBox 36">
            <a:extLst>
              <a:ext uri="{FF2B5EF4-FFF2-40B4-BE49-F238E27FC236}">
                <a16:creationId xmlns:a16="http://schemas.microsoft.com/office/drawing/2014/main" id="{B1675F22-D488-48ED-876F-CC7F1ECCE856}"/>
              </a:ext>
            </a:extLst>
          </p:cNvPr>
          <p:cNvSpPr txBox="1"/>
          <p:nvPr/>
        </p:nvSpPr>
        <p:spPr>
          <a:xfrm>
            <a:off x="8661920" y="2514600"/>
            <a:ext cx="405880" cy="307777"/>
          </a:xfrm>
          <a:prstGeom prst="rect">
            <a:avLst/>
          </a:prstGeom>
          <a:noFill/>
        </p:spPr>
        <p:txBody>
          <a:bodyPr wrap="none" rtlCol="0">
            <a:spAutoFit/>
          </a:bodyPr>
          <a:lstStyle/>
          <a:p>
            <a:r>
              <a:rPr lang="en-US" sz="1400" dirty="0">
                <a:solidFill>
                  <a:schemeClr val="bg1"/>
                </a:solidFill>
              </a:rPr>
              <a:t>R1</a:t>
            </a:r>
          </a:p>
        </p:txBody>
      </p:sp>
      <p:sp>
        <p:nvSpPr>
          <p:cNvPr id="38" name="TextBox 37">
            <a:extLst>
              <a:ext uri="{FF2B5EF4-FFF2-40B4-BE49-F238E27FC236}">
                <a16:creationId xmlns:a16="http://schemas.microsoft.com/office/drawing/2014/main" id="{AF1CA4DC-B036-4ACB-8D61-71694D6A6F88}"/>
              </a:ext>
            </a:extLst>
          </p:cNvPr>
          <p:cNvSpPr txBox="1"/>
          <p:nvPr/>
        </p:nvSpPr>
        <p:spPr>
          <a:xfrm>
            <a:off x="2095701" y="3623845"/>
            <a:ext cx="1250663" cy="307777"/>
          </a:xfrm>
          <a:prstGeom prst="rect">
            <a:avLst/>
          </a:prstGeom>
          <a:noFill/>
        </p:spPr>
        <p:txBody>
          <a:bodyPr wrap="none" rtlCol="0">
            <a:spAutoFit/>
          </a:bodyPr>
          <a:lstStyle/>
          <a:p>
            <a:r>
              <a:rPr lang="en-US" sz="1400" dirty="0">
                <a:solidFill>
                  <a:schemeClr val="bg1"/>
                </a:solidFill>
              </a:rPr>
              <a:t>ELECTRODE 2</a:t>
            </a:r>
          </a:p>
        </p:txBody>
      </p:sp>
      <p:sp>
        <p:nvSpPr>
          <p:cNvPr id="39" name="TextBox 38">
            <a:extLst>
              <a:ext uri="{FF2B5EF4-FFF2-40B4-BE49-F238E27FC236}">
                <a16:creationId xmlns:a16="http://schemas.microsoft.com/office/drawing/2014/main" id="{21040B5B-9976-4613-BB97-6660479D2663}"/>
              </a:ext>
            </a:extLst>
          </p:cNvPr>
          <p:cNvSpPr txBox="1"/>
          <p:nvPr/>
        </p:nvSpPr>
        <p:spPr>
          <a:xfrm>
            <a:off x="9036337" y="3581400"/>
            <a:ext cx="1250663" cy="307777"/>
          </a:xfrm>
          <a:prstGeom prst="rect">
            <a:avLst/>
          </a:prstGeom>
          <a:noFill/>
        </p:spPr>
        <p:txBody>
          <a:bodyPr wrap="none" rtlCol="0">
            <a:spAutoFit/>
          </a:bodyPr>
          <a:lstStyle/>
          <a:p>
            <a:r>
              <a:rPr lang="en-US" sz="1400" dirty="0">
                <a:solidFill>
                  <a:schemeClr val="bg1"/>
                </a:solidFill>
              </a:rPr>
              <a:t>ELECTRODE 1</a:t>
            </a:r>
          </a:p>
        </p:txBody>
      </p:sp>
      <p:sp>
        <p:nvSpPr>
          <p:cNvPr id="40" name="TextBox 39">
            <a:extLst>
              <a:ext uri="{FF2B5EF4-FFF2-40B4-BE49-F238E27FC236}">
                <a16:creationId xmlns:a16="http://schemas.microsoft.com/office/drawing/2014/main" id="{FA15D595-F5FD-4D29-B38F-9A8BCEB147F3}"/>
              </a:ext>
            </a:extLst>
          </p:cNvPr>
          <p:cNvSpPr txBox="1"/>
          <p:nvPr/>
        </p:nvSpPr>
        <p:spPr>
          <a:xfrm>
            <a:off x="4418879" y="2511623"/>
            <a:ext cx="534121" cy="307777"/>
          </a:xfrm>
          <a:prstGeom prst="rect">
            <a:avLst/>
          </a:prstGeom>
          <a:noFill/>
        </p:spPr>
        <p:txBody>
          <a:bodyPr wrap="none" rtlCol="0">
            <a:spAutoFit/>
          </a:bodyPr>
          <a:lstStyle/>
          <a:p>
            <a:r>
              <a:rPr lang="en-US" sz="1400" dirty="0">
                <a:solidFill>
                  <a:schemeClr val="bg1"/>
                </a:solidFill>
              </a:rPr>
              <a:t>GND</a:t>
            </a:r>
          </a:p>
        </p:txBody>
      </p:sp>
      <p:sp>
        <p:nvSpPr>
          <p:cNvPr id="41" name="TextBox 40">
            <a:extLst>
              <a:ext uri="{FF2B5EF4-FFF2-40B4-BE49-F238E27FC236}">
                <a16:creationId xmlns:a16="http://schemas.microsoft.com/office/drawing/2014/main" id="{60EAC959-8953-4610-B515-7485D9E83E89}"/>
              </a:ext>
            </a:extLst>
          </p:cNvPr>
          <p:cNvSpPr txBox="1"/>
          <p:nvPr/>
        </p:nvSpPr>
        <p:spPr>
          <a:xfrm>
            <a:off x="4495800" y="1752600"/>
            <a:ext cx="519694" cy="307777"/>
          </a:xfrm>
          <a:prstGeom prst="rect">
            <a:avLst/>
          </a:prstGeom>
          <a:noFill/>
        </p:spPr>
        <p:txBody>
          <a:bodyPr wrap="none" rtlCol="0">
            <a:spAutoFit/>
          </a:bodyPr>
          <a:lstStyle/>
          <a:p>
            <a:r>
              <a:rPr lang="en-US" sz="1400" dirty="0">
                <a:solidFill>
                  <a:schemeClr val="bg1"/>
                </a:solidFill>
              </a:rPr>
              <a:t>3.3v</a:t>
            </a:r>
          </a:p>
        </p:txBody>
      </p:sp>
      <p:sp>
        <p:nvSpPr>
          <p:cNvPr id="42" name="TextBox 41">
            <a:extLst>
              <a:ext uri="{FF2B5EF4-FFF2-40B4-BE49-F238E27FC236}">
                <a16:creationId xmlns:a16="http://schemas.microsoft.com/office/drawing/2014/main" id="{62721C28-3FF3-4ACA-A159-DE7DB9056455}"/>
              </a:ext>
            </a:extLst>
          </p:cNvPr>
          <p:cNvSpPr txBox="1"/>
          <p:nvPr/>
        </p:nvSpPr>
        <p:spPr>
          <a:xfrm>
            <a:off x="4038600" y="3810000"/>
            <a:ext cx="405880" cy="307777"/>
          </a:xfrm>
          <a:prstGeom prst="rect">
            <a:avLst/>
          </a:prstGeom>
          <a:noFill/>
        </p:spPr>
        <p:txBody>
          <a:bodyPr wrap="none" rtlCol="0">
            <a:spAutoFit/>
          </a:bodyPr>
          <a:lstStyle/>
          <a:p>
            <a:r>
              <a:rPr lang="en-US" sz="1400" dirty="0">
                <a:solidFill>
                  <a:schemeClr val="bg1"/>
                </a:solidFill>
              </a:rPr>
              <a:t>R3</a:t>
            </a:r>
          </a:p>
        </p:txBody>
      </p:sp>
      <p:sp>
        <p:nvSpPr>
          <p:cNvPr id="43" name="TextBox 42">
            <a:extLst>
              <a:ext uri="{FF2B5EF4-FFF2-40B4-BE49-F238E27FC236}">
                <a16:creationId xmlns:a16="http://schemas.microsoft.com/office/drawing/2014/main" id="{95F93EB0-57B6-4D7E-AD8F-5930C51C310B}"/>
              </a:ext>
            </a:extLst>
          </p:cNvPr>
          <p:cNvSpPr txBox="1"/>
          <p:nvPr/>
        </p:nvSpPr>
        <p:spPr>
          <a:xfrm>
            <a:off x="3581400" y="3502223"/>
            <a:ext cx="511679" cy="307777"/>
          </a:xfrm>
          <a:prstGeom prst="rect">
            <a:avLst/>
          </a:prstGeom>
          <a:noFill/>
        </p:spPr>
        <p:txBody>
          <a:bodyPr wrap="none" rtlCol="0">
            <a:spAutoFit/>
          </a:bodyPr>
          <a:lstStyle/>
          <a:p>
            <a:r>
              <a:rPr lang="en-US" sz="1400" dirty="0">
                <a:solidFill>
                  <a:schemeClr val="bg1"/>
                </a:solidFill>
              </a:rPr>
              <a:t>R15</a:t>
            </a:r>
          </a:p>
        </p:txBody>
      </p:sp>
      <p:sp>
        <p:nvSpPr>
          <p:cNvPr id="44" name="TextBox 43">
            <a:extLst>
              <a:ext uri="{FF2B5EF4-FFF2-40B4-BE49-F238E27FC236}">
                <a16:creationId xmlns:a16="http://schemas.microsoft.com/office/drawing/2014/main" id="{022DB5C2-B5BF-48AB-95BC-1189B2267C33}"/>
              </a:ext>
            </a:extLst>
          </p:cNvPr>
          <p:cNvSpPr txBox="1"/>
          <p:nvPr/>
        </p:nvSpPr>
        <p:spPr>
          <a:xfrm>
            <a:off x="4571279" y="4340423"/>
            <a:ext cx="501099" cy="307777"/>
          </a:xfrm>
          <a:prstGeom prst="rect">
            <a:avLst/>
          </a:prstGeom>
          <a:noFill/>
        </p:spPr>
        <p:txBody>
          <a:bodyPr wrap="none" rtlCol="0">
            <a:spAutoFit/>
          </a:bodyPr>
          <a:lstStyle/>
          <a:p>
            <a:r>
              <a:rPr lang="en-US" sz="1400" dirty="0">
                <a:solidFill>
                  <a:schemeClr val="bg1"/>
                </a:solidFill>
              </a:rPr>
              <a:t>R17</a:t>
            </a:r>
          </a:p>
        </p:txBody>
      </p:sp>
      <p:sp>
        <p:nvSpPr>
          <p:cNvPr id="45" name="TextBox 44">
            <a:extLst>
              <a:ext uri="{FF2B5EF4-FFF2-40B4-BE49-F238E27FC236}">
                <a16:creationId xmlns:a16="http://schemas.microsoft.com/office/drawing/2014/main" id="{5B9FED77-3682-426E-8EA0-5B60F27D4E58}"/>
              </a:ext>
            </a:extLst>
          </p:cNvPr>
          <p:cNvSpPr txBox="1"/>
          <p:nvPr/>
        </p:nvSpPr>
        <p:spPr>
          <a:xfrm>
            <a:off x="8228879" y="3502223"/>
            <a:ext cx="511679" cy="307777"/>
          </a:xfrm>
          <a:prstGeom prst="rect">
            <a:avLst/>
          </a:prstGeom>
          <a:noFill/>
        </p:spPr>
        <p:txBody>
          <a:bodyPr wrap="none" rtlCol="0">
            <a:spAutoFit/>
          </a:bodyPr>
          <a:lstStyle/>
          <a:p>
            <a:r>
              <a:rPr lang="en-US" sz="1400" dirty="0">
                <a:solidFill>
                  <a:schemeClr val="bg1"/>
                </a:solidFill>
              </a:rPr>
              <a:t>R14</a:t>
            </a:r>
          </a:p>
        </p:txBody>
      </p:sp>
      <p:sp>
        <p:nvSpPr>
          <p:cNvPr id="46" name="TextBox 45">
            <a:extLst>
              <a:ext uri="{FF2B5EF4-FFF2-40B4-BE49-F238E27FC236}">
                <a16:creationId xmlns:a16="http://schemas.microsoft.com/office/drawing/2014/main" id="{6A2E36D2-279E-46E4-B796-3B55C09813E9}"/>
              </a:ext>
            </a:extLst>
          </p:cNvPr>
          <p:cNvSpPr txBox="1"/>
          <p:nvPr/>
        </p:nvSpPr>
        <p:spPr>
          <a:xfrm>
            <a:off x="7847879" y="4495800"/>
            <a:ext cx="511679" cy="307777"/>
          </a:xfrm>
          <a:prstGeom prst="rect">
            <a:avLst/>
          </a:prstGeom>
          <a:noFill/>
        </p:spPr>
        <p:txBody>
          <a:bodyPr wrap="none" rtlCol="0">
            <a:spAutoFit/>
          </a:bodyPr>
          <a:lstStyle/>
          <a:p>
            <a:r>
              <a:rPr lang="en-US" sz="1400" dirty="0">
                <a:solidFill>
                  <a:schemeClr val="bg1"/>
                </a:solidFill>
              </a:rPr>
              <a:t>R16</a:t>
            </a:r>
          </a:p>
        </p:txBody>
      </p:sp>
      <p:sp>
        <p:nvSpPr>
          <p:cNvPr id="47" name="TextBox 46">
            <a:extLst>
              <a:ext uri="{FF2B5EF4-FFF2-40B4-BE49-F238E27FC236}">
                <a16:creationId xmlns:a16="http://schemas.microsoft.com/office/drawing/2014/main" id="{B9F457B1-171E-4FAD-866C-0BDA464793CC}"/>
              </a:ext>
            </a:extLst>
          </p:cNvPr>
          <p:cNvSpPr txBox="1"/>
          <p:nvPr/>
        </p:nvSpPr>
        <p:spPr>
          <a:xfrm>
            <a:off x="5561879" y="4645223"/>
            <a:ext cx="405880" cy="307777"/>
          </a:xfrm>
          <a:prstGeom prst="rect">
            <a:avLst/>
          </a:prstGeom>
          <a:noFill/>
        </p:spPr>
        <p:txBody>
          <a:bodyPr wrap="none" rtlCol="0">
            <a:spAutoFit/>
          </a:bodyPr>
          <a:lstStyle/>
          <a:p>
            <a:r>
              <a:rPr lang="en-US" sz="1400" dirty="0">
                <a:solidFill>
                  <a:schemeClr val="bg1"/>
                </a:solidFill>
              </a:rPr>
              <a:t>R4</a:t>
            </a:r>
          </a:p>
        </p:txBody>
      </p:sp>
      <p:sp>
        <p:nvSpPr>
          <p:cNvPr id="48" name="TextBox 47">
            <a:extLst>
              <a:ext uri="{FF2B5EF4-FFF2-40B4-BE49-F238E27FC236}">
                <a16:creationId xmlns:a16="http://schemas.microsoft.com/office/drawing/2014/main" id="{94D9872E-615E-4ACC-91FD-527DB8E3EE85}"/>
              </a:ext>
            </a:extLst>
          </p:cNvPr>
          <p:cNvSpPr txBox="1"/>
          <p:nvPr/>
        </p:nvSpPr>
        <p:spPr>
          <a:xfrm>
            <a:off x="5866679" y="5254823"/>
            <a:ext cx="405880" cy="307777"/>
          </a:xfrm>
          <a:prstGeom prst="rect">
            <a:avLst/>
          </a:prstGeom>
          <a:noFill/>
        </p:spPr>
        <p:txBody>
          <a:bodyPr wrap="none" rtlCol="0">
            <a:spAutoFit/>
          </a:bodyPr>
          <a:lstStyle/>
          <a:p>
            <a:r>
              <a:rPr lang="en-US" sz="1400" dirty="0">
                <a:solidFill>
                  <a:schemeClr val="bg1"/>
                </a:solidFill>
              </a:rPr>
              <a:t>R5</a:t>
            </a:r>
          </a:p>
        </p:txBody>
      </p:sp>
      <p:sp>
        <p:nvSpPr>
          <p:cNvPr id="49" name="TextBox 48">
            <a:extLst>
              <a:ext uri="{FF2B5EF4-FFF2-40B4-BE49-F238E27FC236}">
                <a16:creationId xmlns:a16="http://schemas.microsoft.com/office/drawing/2014/main" id="{E7DF4A05-40EC-4591-9F23-E1A485EBC757}"/>
              </a:ext>
            </a:extLst>
          </p:cNvPr>
          <p:cNvSpPr txBox="1"/>
          <p:nvPr/>
        </p:nvSpPr>
        <p:spPr>
          <a:xfrm>
            <a:off x="6628679" y="4114800"/>
            <a:ext cx="511679" cy="307777"/>
          </a:xfrm>
          <a:prstGeom prst="rect">
            <a:avLst/>
          </a:prstGeom>
          <a:noFill/>
        </p:spPr>
        <p:txBody>
          <a:bodyPr wrap="none" rtlCol="0">
            <a:spAutoFit/>
          </a:bodyPr>
          <a:lstStyle/>
          <a:p>
            <a:r>
              <a:rPr lang="en-US" sz="1400" dirty="0">
                <a:solidFill>
                  <a:schemeClr val="bg1"/>
                </a:solidFill>
              </a:rPr>
              <a:t>R11</a:t>
            </a:r>
          </a:p>
        </p:txBody>
      </p:sp>
      <p:sp>
        <p:nvSpPr>
          <p:cNvPr id="50" name="TextBox 49">
            <a:extLst>
              <a:ext uri="{FF2B5EF4-FFF2-40B4-BE49-F238E27FC236}">
                <a16:creationId xmlns:a16="http://schemas.microsoft.com/office/drawing/2014/main" id="{71A35A13-60DB-49EF-A19A-B4681B1D9A4D}"/>
              </a:ext>
            </a:extLst>
          </p:cNvPr>
          <p:cNvSpPr txBox="1"/>
          <p:nvPr/>
        </p:nvSpPr>
        <p:spPr>
          <a:xfrm>
            <a:off x="5942879" y="4264223"/>
            <a:ext cx="405880" cy="307777"/>
          </a:xfrm>
          <a:prstGeom prst="rect">
            <a:avLst/>
          </a:prstGeom>
          <a:noFill/>
        </p:spPr>
        <p:txBody>
          <a:bodyPr wrap="none" rtlCol="0">
            <a:spAutoFit/>
          </a:bodyPr>
          <a:lstStyle/>
          <a:p>
            <a:r>
              <a:rPr lang="en-US" sz="1400" dirty="0">
                <a:solidFill>
                  <a:schemeClr val="bg1"/>
                </a:solidFill>
              </a:rPr>
              <a:t>R6</a:t>
            </a:r>
          </a:p>
        </p:txBody>
      </p:sp>
      <p:sp>
        <p:nvSpPr>
          <p:cNvPr id="51" name="TextBox 50">
            <a:extLst>
              <a:ext uri="{FF2B5EF4-FFF2-40B4-BE49-F238E27FC236}">
                <a16:creationId xmlns:a16="http://schemas.microsoft.com/office/drawing/2014/main" id="{6E81ACB1-892A-48C4-B535-DD74208AD9ED}"/>
              </a:ext>
            </a:extLst>
          </p:cNvPr>
          <p:cNvSpPr txBox="1"/>
          <p:nvPr/>
        </p:nvSpPr>
        <p:spPr>
          <a:xfrm>
            <a:off x="5257079" y="2590800"/>
            <a:ext cx="405880" cy="307777"/>
          </a:xfrm>
          <a:prstGeom prst="rect">
            <a:avLst/>
          </a:prstGeom>
          <a:noFill/>
        </p:spPr>
        <p:txBody>
          <a:bodyPr wrap="none" rtlCol="0">
            <a:spAutoFit/>
          </a:bodyPr>
          <a:lstStyle/>
          <a:p>
            <a:r>
              <a:rPr lang="en-US" sz="1400" dirty="0">
                <a:solidFill>
                  <a:schemeClr val="bg1"/>
                </a:solidFill>
              </a:rPr>
              <a:t>R9</a:t>
            </a:r>
          </a:p>
        </p:txBody>
      </p:sp>
      <p:sp>
        <p:nvSpPr>
          <p:cNvPr id="52" name="TextBox 51">
            <a:extLst>
              <a:ext uri="{FF2B5EF4-FFF2-40B4-BE49-F238E27FC236}">
                <a16:creationId xmlns:a16="http://schemas.microsoft.com/office/drawing/2014/main" id="{0E2914D8-274C-4871-B817-98E05669D8AC}"/>
              </a:ext>
            </a:extLst>
          </p:cNvPr>
          <p:cNvSpPr txBox="1"/>
          <p:nvPr/>
        </p:nvSpPr>
        <p:spPr>
          <a:xfrm>
            <a:off x="5714279" y="2816423"/>
            <a:ext cx="405880" cy="307777"/>
          </a:xfrm>
          <a:prstGeom prst="rect">
            <a:avLst/>
          </a:prstGeom>
          <a:noFill/>
        </p:spPr>
        <p:txBody>
          <a:bodyPr wrap="none" rtlCol="0">
            <a:spAutoFit/>
          </a:bodyPr>
          <a:lstStyle/>
          <a:p>
            <a:r>
              <a:rPr lang="en-US" sz="1400" dirty="0">
                <a:solidFill>
                  <a:schemeClr val="bg1"/>
                </a:solidFill>
              </a:rPr>
              <a:t>R8</a:t>
            </a:r>
          </a:p>
        </p:txBody>
      </p:sp>
      <p:sp>
        <p:nvSpPr>
          <p:cNvPr id="53" name="TextBox 52">
            <a:extLst>
              <a:ext uri="{FF2B5EF4-FFF2-40B4-BE49-F238E27FC236}">
                <a16:creationId xmlns:a16="http://schemas.microsoft.com/office/drawing/2014/main" id="{B47A1DFF-47F4-4DE5-BB08-36F66A317A3B}"/>
              </a:ext>
            </a:extLst>
          </p:cNvPr>
          <p:cNvSpPr txBox="1"/>
          <p:nvPr/>
        </p:nvSpPr>
        <p:spPr>
          <a:xfrm>
            <a:off x="6415250" y="2938790"/>
            <a:ext cx="442750" cy="261610"/>
          </a:xfrm>
          <a:prstGeom prst="rect">
            <a:avLst/>
          </a:prstGeom>
          <a:noFill/>
        </p:spPr>
        <p:txBody>
          <a:bodyPr wrap="none" rtlCol="0">
            <a:spAutoFit/>
          </a:bodyPr>
          <a:lstStyle/>
          <a:p>
            <a:r>
              <a:rPr lang="en-US" sz="1100" dirty="0">
                <a:solidFill>
                  <a:schemeClr val="bg1"/>
                </a:solidFill>
              </a:rPr>
              <a:t>R10</a:t>
            </a:r>
          </a:p>
        </p:txBody>
      </p:sp>
      <p:sp>
        <p:nvSpPr>
          <p:cNvPr id="28" name="TextBox 27">
            <a:extLst>
              <a:ext uri="{FF2B5EF4-FFF2-40B4-BE49-F238E27FC236}">
                <a16:creationId xmlns:a16="http://schemas.microsoft.com/office/drawing/2014/main" id="{FC4E406E-C9AC-4EEB-961E-AC5E5150436D}"/>
              </a:ext>
            </a:extLst>
          </p:cNvPr>
          <p:cNvSpPr txBox="1"/>
          <p:nvPr/>
        </p:nvSpPr>
        <p:spPr>
          <a:xfrm>
            <a:off x="4495800" y="6260068"/>
            <a:ext cx="6094602" cy="369332"/>
          </a:xfrm>
          <a:prstGeom prst="rect">
            <a:avLst/>
          </a:prstGeom>
          <a:noFill/>
        </p:spPr>
        <p:txBody>
          <a:bodyPr wrap="square">
            <a:spAutoFit/>
          </a:bodyPr>
          <a:lstStyle/>
          <a:p>
            <a:r>
              <a:rPr lang="en-US" i="1" dirty="0" err="1"/>
              <a:t>Source:courses.cs.washington.edu</a:t>
            </a:r>
            <a:endParaRPr lang="en-US" i="1" dirty="0"/>
          </a:p>
        </p:txBody>
      </p:sp>
    </p:spTree>
    <p:extLst>
      <p:ext uri="{BB962C8B-B14F-4D97-AF65-F5344CB8AC3E}">
        <p14:creationId xmlns:p14="http://schemas.microsoft.com/office/powerpoint/2010/main" val="2473846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8" name="Content Placeholder 7">
            <a:extLst>
              <a:ext uri="{FF2B5EF4-FFF2-40B4-BE49-F238E27FC236}">
                <a16:creationId xmlns:a16="http://schemas.microsoft.com/office/drawing/2014/main" id="{C790AFC6-21B6-4B70-9C32-27C81FD8F166}"/>
              </a:ext>
            </a:extLst>
          </p:cNvPr>
          <p:cNvSpPr>
            <a:spLocks noGrp="1"/>
          </p:cNvSpPr>
          <p:nvPr>
            <p:ph idx="1"/>
          </p:nvPr>
        </p:nvSpPr>
        <p:spPr>
          <a:xfrm>
            <a:off x="115019" y="1626331"/>
            <a:ext cx="7428781" cy="4572001"/>
          </a:xfrm>
        </p:spPr>
        <p:txBody>
          <a:bodyPr>
            <a:normAutofit/>
          </a:bodyPr>
          <a:lstStyle/>
          <a:p>
            <a:r>
              <a:rPr lang="en-US" dirty="0"/>
              <a:t>Instrumentation Amplifier</a:t>
            </a:r>
          </a:p>
          <a:p>
            <a:pPr lvl="1"/>
            <a:r>
              <a:rPr lang="en-US" dirty="0"/>
              <a:t>Amplifier is a circuit that has a power gain &gt;1 </a:t>
            </a:r>
          </a:p>
          <a:p>
            <a:pPr lvl="1"/>
            <a:r>
              <a:rPr lang="en-US" dirty="0"/>
              <a:t>It can either be a separate piece of equipment or an electrical circuit contained within another device. </a:t>
            </a:r>
          </a:p>
          <a:p>
            <a:r>
              <a:rPr lang="en-US" dirty="0"/>
              <a:t>INA128U ( Texas Instruments )</a:t>
            </a:r>
          </a:p>
          <a:p>
            <a:pPr lvl="1"/>
            <a:r>
              <a:rPr lang="en-US" dirty="0"/>
              <a:t>It’s a low-power, general purpose instrumentation amplifiers offering excellent accuracy. </a:t>
            </a:r>
          </a:p>
          <a:p>
            <a:pPr lvl="1"/>
            <a:r>
              <a:rPr lang="en-US" dirty="0"/>
              <a:t>The versatile 3-op amp (8pins) design and small.</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4" name="Picture 3">
            <a:extLst>
              <a:ext uri="{FF2B5EF4-FFF2-40B4-BE49-F238E27FC236}">
                <a16:creationId xmlns:a16="http://schemas.microsoft.com/office/drawing/2014/main" id="{02BBF1B0-E9E2-4D8A-9C27-FD9677C2D45D}"/>
              </a:ext>
            </a:extLst>
          </p:cNvPr>
          <p:cNvPicPr>
            <a:picLocks noChangeAspect="1"/>
          </p:cNvPicPr>
          <p:nvPr/>
        </p:nvPicPr>
        <p:blipFill rotWithShape="1">
          <a:blip r:embed="rId2"/>
          <a:srcRect l="10216" t="15708" r="7912" b="2610"/>
          <a:stretch/>
        </p:blipFill>
        <p:spPr>
          <a:xfrm>
            <a:off x="7772400" y="1186729"/>
            <a:ext cx="3944338" cy="3182814"/>
          </a:xfrm>
          <a:prstGeom prst="rect">
            <a:avLst/>
          </a:prstGeom>
        </p:spPr>
      </p:pic>
      <p:pic>
        <p:nvPicPr>
          <p:cNvPr id="4100" name="Picture 4" descr="Buy INA128 SMD Instrumentation Amplifier Integration SOIC-8 at affordable  prices - Direnc.net®">
            <a:extLst>
              <a:ext uri="{FF2B5EF4-FFF2-40B4-BE49-F238E27FC236}">
                <a16:creationId xmlns:a16="http://schemas.microsoft.com/office/drawing/2014/main" id="{AEC71C78-BA34-429C-B43A-9C40BB226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6" t="20335" r="5556" b="22558"/>
          <a:stretch/>
        </p:blipFill>
        <p:spPr bwMode="auto">
          <a:xfrm>
            <a:off x="8067416" y="4389528"/>
            <a:ext cx="3344522" cy="21486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22971B6-BD95-447E-ADB8-D997837020F5}"/>
              </a:ext>
            </a:extLst>
          </p:cNvPr>
          <p:cNvSpPr txBox="1"/>
          <p:nvPr/>
        </p:nvSpPr>
        <p:spPr>
          <a:xfrm>
            <a:off x="8067416" y="6520934"/>
            <a:ext cx="6094602" cy="338554"/>
          </a:xfrm>
          <a:prstGeom prst="rect">
            <a:avLst/>
          </a:prstGeom>
          <a:noFill/>
        </p:spPr>
        <p:txBody>
          <a:bodyPr wrap="square">
            <a:spAutoFit/>
          </a:bodyPr>
          <a:lstStyle/>
          <a:p>
            <a:r>
              <a:rPr lang="en-US" sz="1600" i="1" dirty="0" err="1"/>
              <a:t>Source:courses.cs.washington.edu</a:t>
            </a:r>
            <a:endParaRPr lang="en-US" sz="1600" i="1" dirty="0"/>
          </a:p>
        </p:txBody>
      </p:sp>
    </p:spTree>
    <p:extLst>
      <p:ext uri="{BB962C8B-B14F-4D97-AF65-F5344CB8AC3E}">
        <p14:creationId xmlns:p14="http://schemas.microsoft.com/office/powerpoint/2010/main" val="206427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9" name="Content Placeholder 8">
            <a:extLst>
              <a:ext uri="{FF2B5EF4-FFF2-40B4-BE49-F238E27FC236}">
                <a16:creationId xmlns:a16="http://schemas.microsoft.com/office/drawing/2014/main" id="{31CC1101-B7BE-4989-9FAB-884584B1777F}"/>
              </a:ext>
            </a:extLst>
          </p:cNvPr>
          <p:cNvSpPr>
            <a:spLocks noGrp="1"/>
          </p:cNvSpPr>
          <p:nvPr>
            <p:ph idx="1"/>
          </p:nvPr>
        </p:nvSpPr>
        <p:spPr>
          <a:xfrm>
            <a:off x="115019" y="1625367"/>
            <a:ext cx="6251526" cy="5232633"/>
          </a:xfrm>
        </p:spPr>
        <p:txBody>
          <a:bodyPr>
            <a:normAutofit/>
          </a:bodyPr>
          <a:lstStyle/>
          <a:p>
            <a:r>
              <a:rPr lang="en-US" sz="1800" dirty="0"/>
              <a:t>Ground Circuit</a:t>
            </a:r>
          </a:p>
          <a:p>
            <a:pPr lvl="1"/>
            <a:r>
              <a:rPr lang="en-US" sz="1600" dirty="0"/>
              <a:t>3.3V as power source</a:t>
            </a:r>
          </a:p>
          <a:p>
            <a:pPr lvl="1"/>
            <a:r>
              <a:rPr lang="en-US" sz="1600" dirty="0"/>
              <a:t>Ground as 0 V</a:t>
            </a:r>
          </a:p>
          <a:p>
            <a:r>
              <a:rPr lang="en-US" sz="1800" dirty="0"/>
              <a:t>Op-Amp</a:t>
            </a:r>
          </a:p>
          <a:p>
            <a:pPr lvl="1"/>
            <a:r>
              <a:rPr lang="en-US" sz="1600" dirty="0"/>
              <a:t>Operational amplifier is DC-coupled high-gain electronic voltage amplifier with a differential input and, usually, a single-ended output. </a:t>
            </a:r>
          </a:p>
          <a:p>
            <a:pPr lvl="1"/>
            <a:r>
              <a:rPr lang="en-US" sz="1600" dirty="0"/>
              <a:t>Op-amps are known for their low power and high bandwidth gain. </a:t>
            </a:r>
          </a:p>
          <a:p>
            <a:r>
              <a:rPr lang="en-US" sz="2000" dirty="0"/>
              <a:t>MCP6004</a:t>
            </a:r>
          </a:p>
          <a:p>
            <a:pPr lvl="1"/>
            <a:r>
              <a:rPr lang="en-US" sz="1600" dirty="0"/>
              <a:t>It’s a Quad Op-amp (14-Pin) package. </a:t>
            </a:r>
          </a:p>
          <a:p>
            <a:pPr lvl="1"/>
            <a:r>
              <a:rPr lang="en-US" sz="1600" dirty="0"/>
              <a:t>It’s a quad general purpose op amp offering rail-to-rail input and output over the 1.8 to 6V operating range. </a:t>
            </a:r>
          </a:p>
          <a:p>
            <a:pPr lvl="1"/>
            <a:r>
              <a:rPr lang="en-US" sz="1600" dirty="0"/>
              <a:t>This amplifier has a typical gain–bandwidth product (GBWP) of 1 MHz with current only 100 microamperes.</a:t>
            </a:r>
          </a:p>
          <a:p>
            <a:pPr lvl="1"/>
            <a:r>
              <a:rPr lang="en-US" sz="1600" dirty="0"/>
              <a:t>The MCP6004 is available in 14-lead PDIP, SOIC and TSSOP packages</a:t>
            </a:r>
          </a:p>
          <a:p>
            <a:endParaRPr lang="en-US" sz="18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Picture 4">
            <a:extLst>
              <a:ext uri="{FF2B5EF4-FFF2-40B4-BE49-F238E27FC236}">
                <a16:creationId xmlns:a16="http://schemas.microsoft.com/office/drawing/2014/main" id="{7CDD2993-60F1-4430-9067-95007A7B47C0}"/>
              </a:ext>
            </a:extLst>
          </p:cNvPr>
          <p:cNvPicPr>
            <a:picLocks noChangeAspect="1"/>
          </p:cNvPicPr>
          <p:nvPr/>
        </p:nvPicPr>
        <p:blipFill rotWithShape="1">
          <a:blip r:embed="rId2"/>
          <a:srcRect t="20989" b="18650"/>
          <a:stretch/>
        </p:blipFill>
        <p:spPr>
          <a:xfrm>
            <a:off x="6934200" y="1524000"/>
            <a:ext cx="5105400" cy="2216093"/>
          </a:xfrm>
          <a:prstGeom prst="rect">
            <a:avLst/>
          </a:prstGeom>
        </p:spPr>
      </p:pic>
      <p:pic>
        <p:nvPicPr>
          <p:cNvPr id="8194" name="Picture 2" descr="MCP6004 Op-Amp Pinout, Datasheet, Equivalents &amp;amp; Features">
            <a:extLst>
              <a:ext uri="{FF2B5EF4-FFF2-40B4-BE49-F238E27FC236}">
                <a16:creationId xmlns:a16="http://schemas.microsoft.com/office/drawing/2014/main" id="{15FCCBFC-A730-4F17-ABD1-A4610DED8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3733800"/>
            <a:ext cx="4648200" cy="28234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BA74A6-AB4C-4C64-AFF4-19B2AF65B9AC}"/>
              </a:ext>
            </a:extLst>
          </p:cNvPr>
          <p:cNvSpPr txBox="1"/>
          <p:nvPr/>
        </p:nvSpPr>
        <p:spPr>
          <a:xfrm>
            <a:off x="8067416" y="6520934"/>
            <a:ext cx="6094602" cy="338554"/>
          </a:xfrm>
          <a:prstGeom prst="rect">
            <a:avLst/>
          </a:prstGeom>
          <a:noFill/>
        </p:spPr>
        <p:txBody>
          <a:bodyPr wrap="square">
            <a:spAutoFit/>
          </a:bodyPr>
          <a:lstStyle/>
          <a:p>
            <a:r>
              <a:rPr lang="en-US" sz="1600" i="1" dirty="0" err="1"/>
              <a:t>Source:courses.cs.washington.edu</a:t>
            </a:r>
            <a:endParaRPr lang="en-US" sz="1600" i="1" dirty="0"/>
          </a:p>
        </p:txBody>
      </p:sp>
    </p:spTree>
    <p:extLst>
      <p:ext uri="{BB962C8B-B14F-4D97-AF65-F5344CB8AC3E}">
        <p14:creationId xmlns:p14="http://schemas.microsoft.com/office/powerpoint/2010/main" val="3050139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8" name="Content Placeholder 7">
            <a:extLst>
              <a:ext uri="{FF2B5EF4-FFF2-40B4-BE49-F238E27FC236}">
                <a16:creationId xmlns:a16="http://schemas.microsoft.com/office/drawing/2014/main" id="{3D19C909-CDAB-4383-B526-A3A5C0D85245}"/>
              </a:ext>
            </a:extLst>
          </p:cNvPr>
          <p:cNvSpPr>
            <a:spLocks noGrp="1"/>
          </p:cNvSpPr>
          <p:nvPr>
            <p:ph idx="1"/>
          </p:nvPr>
        </p:nvSpPr>
        <p:spPr>
          <a:xfrm>
            <a:off x="115019" y="1600201"/>
            <a:ext cx="6528033" cy="3505199"/>
          </a:xfrm>
        </p:spPr>
        <p:txBody>
          <a:bodyPr>
            <a:normAutofit fontScale="92500"/>
          </a:bodyPr>
          <a:lstStyle/>
          <a:p>
            <a:r>
              <a:rPr lang="en-US" dirty="0"/>
              <a:t>Band-pass filter </a:t>
            </a:r>
          </a:p>
          <a:p>
            <a:pPr lvl="1"/>
            <a:r>
              <a:rPr lang="en-US" dirty="0"/>
              <a:t>It allows frequencies within a certain range and rejects (attenuates) frequencies outside that range</a:t>
            </a:r>
          </a:p>
          <a:p>
            <a:pPr lvl="1"/>
            <a:r>
              <a:rPr lang="en-US" dirty="0"/>
              <a:t>Here range used is 1Hz to 40Hz signals are allowed</a:t>
            </a:r>
          </a:p>
          <a:p>
            <a:r>
              <a:rPr lang="en-US" dirty="0"/>
              <a:t>Notch filter </a:t>
            </a:r>
          </a:p>
          <a:p>
            <a:pPr lvl="1"/>
            <a:r>
              <a:rPr lang="en-US" dirty="0"/>
              <a:t>Band-Stop filter, attenuates frequencies within a range while passing other frequencies unaltered. </a:t>
            </a:r>
          </a:p>
          <a:p>
            <a:pPr lvl="1"/>
            <a:r>
              <a:rPr lang="en-US" dirty="0"/>
              <a:t>Range of frequencies is very narrow. </a:t>
            </a:r>
          </a:p>
          <a:p>
            <a:pPr lvl="1"/>
            <a:r>
              <a:rPr lang="en-US" dirty="0"/>
              <a:t>Range of frequencies that is attenuated is stopband.</a:t>
            </a:r>
          </a:p>
          <a:p>
            <a:endParaRPr lang="en-US" dirty="0"/>
          </a:p>
          <a:p>
            <a:endParaRPr lang="en-US" dirty="0"/>
          </a:p>
          <a:p>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4" name="Picture 3">
            <a:extLst>
              <a:ext uri="{FF2B5EF4-FFF2-40B4-BE49-F238E27FC236}">
                <a16:creationId xmlns:a16="http://schemas.microsoft.com/office/drawing/2014/main" id="{623E7023-C6BC-417B-BA12-63811BAD832C}"/>
              </a:ext>
            </a:extLst>
          </p:cNvPr>
          <p:cNvPicPr>
            <a:picLocks noChangeAspect="1"/>
          </p:cNvPicPr>
          <p:nvPr/>
        </p:nvPicPr>
        <p:blipFill>
          <a:blip r:embed="rId2"/>
          <a:stretch>
            <a:fillRect/>
          </a:stretch>
        </p:blipFill>
        <p:spPr>
          <a:xfrm>
            <a:off x="7049763" y="609600"/>
            <a:ext cx="5023023" cy="2853058"/>
          </a:xfrm>
          <a:prstGeom prst="rect">
            <a:avLst/>
          </a:prstGeom>
        </p:spPr>
      </p:pic>
      <p:pic>
        <p:nvPicPr>
          <p:cNvPr id="12" name="Picture 11">
            <a:extLst>
              <a:ext uri="{FF2B5EF4-FFF2-40B4-BE49-F238E27FC236}">
                <a16:creationId xmlns:a16="http://schemas.microsoft.com/office/drawing/2014/main" id="{144CCA3E-08CE-4032-8980-490449006C19}"/>
              </a:ext>
            </a:extLst>
          </p:cNvPr>
          <p:cNvPicPr>
            <a:picLocks noChangeAspect="1"/>
          </p:cNvPicPr>
          <p:nvPr/>
        </p:nvPicPr>
        <p:blipFill>
          <a:blip r:embed="rId3"/>
          <a:stretch>
            <a:fillRect/>
          </a:stretch>
        </p:blipFill>
        <p:spPr>
          <a:xfrm>
            <a:off x="7048918" y="3462658"/>
            <a:ext cx="5023023" cy="3166742"/>
          </a:xfrm>
          <a:prstGeom prst="rect">
            <a:avLst/>
          </a:prstGeom>
        </p:spPr>
      </p:pic>
      <p:pic>
        <p:nvPicPr>
          <p:cNvPr id="13" name="Picture 2" descr="Quality Factor Calculator">
            <a:extLst>
              <a:ext uri="{FF2B5EF4-FFF2-40B4-BE49-F238E27FC236}">
                <a16:creationId xmlns:a16="http://schemas.microsoft.com/office/drawing/2014/main" id="{1C359D11-1C4F-44EB-9501-F03458222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037438"/>
            <a:ext cx="6355398" cy="1809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DEA1F3-B93B-4709-A1A8-31DF590CCCEA}"/>
              </a:ext>
            </a:extLst>
          </p:cNvPr>
          <p:cNvSpPr txBox="1"/>
          <p:nvPr/>
        </p:nvSpPr>
        <p:spPr>
          <a:xfrm>
            <a:off x="8067416" y="6581001"/>
            <a:ext cx="6094602" cy="276999"/>
          </a:xfrm>
          <a:prstGeom prst="rect">
            <a:avLst/>
          </a:prstGeom>
          <a:noFill/>
        </p:spPr>
        <p:txBody>
          <a:bodyPr wrap="square">
            <a:spAutoFit/>
          </a:bodyPr>
          <a:lstStyle/>
          <a:p>
            <a:r>
              <a:rPr lang="en-US" sz="1200" i="1" dirty="0" err="1"/>
              <a:t>Source:courses.cs.washington.edu</a:t>
            </a:r>
            <a:endParaRPr lang="en-US" sz="1200" i="1" dirty="0"/>
          </a:p>
        </p:txBody>
      </p:sp>
    </p:spTree>
    <p:extLst>
      <p:ext uri="{BB962C8B-B14F-4D97-AF65-F5344CB8AC3E}">
        <p14:creationId xmlns:p14="http://schemas.microsoft.com/office/powerpoint/2010/main" val="2902481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a:xfrm>
            <a:off x="0" y="1524000"/>
            <a:ext cx="4724400" cy="5029199"/>
          </a:xfrm>
        </p:spPr>
        <p:txBody>
          <a:bodyPr>
            <a:noAutofit/>
          </a:bodyPr>
          <a:lstStyle/>
          <a:p>
            <a:r>
              <a:rPr lang="en-US" sz="1800" dirty="0"/>
              <a:t>Recap</a:t>
            </a:r>
          </a:p>
          <a:p>
            <a:r>
              <a:rPr lang="en-US" sz="1800" dirty="0"/>
              <a:t>Case Study</a:t>
            </a:r>
          </a:p>
          <a:p>
            <a:pPr lvl="1"/>
            <a:r>
              <a:rPr lang="en-US" sz="1800" dirty="0"/>
              <a:t>Apple’s ECG Watch Single Lead</a:t>
            </a:r>
          </a:p>
          <a:p>
            <a:pPr lvl="1"/>
            <a:r>
              <a:rPr lang="en-US" sz="1800" dirty="0" err="1"/>
              <a:t>Kardia</a:t>
            </a:r>
            <a:r>
              <a:rPr lang="en-US" sz="1800" dirty="0"/>
              <a:t> 6L</a:t>
            </a:r>
          </a:p>
          <a:p>
            <a:pPr lvl="1"/>
            <a:r>
              <a:rPr lang="en-US" sz="1800" dirty="0" err="1"/>
              <a:t>Sanket’s</a:t>
            </a:r>
            <a:r>
              <a:rPr lang="en-US" sz="1800" dirty="0"/>
              <a:t> 12Lead</a:t>
            </a:r>
          </a:p>
          <a:p>
            <a:r>
              <a:rPr lang="en-US" sz="1800" dirty="0"/>
              <a:t>Constraints</a:t>
            </a:r>
          </a:p>
          <a:p>
            <a:r>
              <a:rPr lang="en-US" sz="1800" dirty="0"/>
              <a:t>Hardware Analysis</a:t>
            </a:r>
          </a:p>
          <a:p>
            <a:pPr lvl="1"/>
            <a:r>
              <a:rPr lang="en-US" sz="1800" dirty="0"/>
              <a:t>Heart Beat Sensor Working</a:t>
            </a:r>
          </a:p>
          <a:p>
            <a:pPr lvl="1"/>
            <a:r>
              <a:rPr lang="en-US" sz="1800" dirty="0"/>
              <a:t>Oximeter Sensor (BPM &amp; SpO</a:t>
            </a:r>
            <a:r>
              <a:rPr lang="en-US" sz="1800" baseline="-25000" dirty="0"/>
              <a:t>2 </a:t>
            </a:r>
            <a:r>
              <a:rPr lang="en-US" sz="1800" dirty="0"/>
              <a:t>Level)</a:t>
            </a:r>
          </a:p>
          <a:p>
            <a:pPr lvl="2"/>
            <a:r>
              <a:rPr lang="en-US" sz="1800" dirty="0"/>
              <a:t>Sensor MAX30100</a:t>
            </a:r>
          </a:p>
          <a:p>
            <a:pPr lvl="1"/>
            <a:r>
              <a:rPr lang="en-US" sz="2000" dirty="0"/>
              <a:t>Grove Finger-Clip Heart Rate Sensor</a:t>
            </a:r>
          </a:p>
          <a:p>
            <a:r>
              <a:rPr lang="en-US" sz="2000" dirty="0"/>
              <a:t>Working Principle </a:t>
            </a:r>
          </a:p>
          <a:p>
            <a:r>
              <a:rPr lang="en-US" sz="2000" dirty="0"/>
              <a:t>Source of Noise</a:t>
            </a: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8" name="Content Placeholder 2">
            <a:extLst>
              <a:ext uri="{FF2B5EF4-FFF2-40B4-BE49-F238E27FC236}">
                <a16:creationId xmlns:a16="http://schemas.microsoft.com/office/drawing/2014/main" id="{FA6A42A7-1A79-4A5E-A65A-F060B6DBC82D}"/>
              </a:ext>
            </a:extLst>
          </p:cNvPr>
          <p:cNvSpPr txBox="1">
            <a:spLocks/>
          </p:cNvSpPr>
          <p:nvPr/>
        </p:nvSpPr>
        <p:spPr>
          <a:xfrm>
            <a:off x="4495800" y="1524000"/>
            <a:ext cx="7696200" cy="5029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2000" kern="1200" dirty="0">
                <a:effectLst/>
                <a:latin typeface="Franklin Gothic Medium" panose="020B0603020102020204" pitchFamily="34" charset="0"/>
                <a:ea typeface="+mn-ea"/>
                <a:cs typeface="+mn-cs"/>
              </a:rPr>
              <a:t>Block Diagram</a:t>
            </a:r>
          </a:p>
          <a:p>
            <a:pPr lvl="1">
              <a:spcBef>
                <a:spcPts val="1800"/>
              </a:spcBef>
            </a:pPr>
            <a:r>
              <a:rPr lang="en-US" sz="1800" kern="1200" dirty="0">
                <a:effectLst/>
                <a:latin typeface="Franklin Gothic Medium" panose="020B0603020102020204" pitchFamily="34" charset="0"/>
                <a:ea typeface="+mn-ea"/>
                <a:cs typeface="+mn-cs"/>
              </a:rPr>
              <a:t>Hardware Setup1( Single Lead, Low Accuracy, Alert only risk) </a:t>
            </a:r>
          </a:p>
          <a:p>
            <a:pPr lvl="2">
              <a:spcBef>
                <a:spcPts val="1800"/>
              </a:spcBef>
            </a:pPr>
            <a:r>
              <a:rPr lang="en-US" sz="1600" kern="1200" dirty="0">
                <a:effectLst/>
                <a:latin typeface="Franklin Gothic Medium" panose="020B0603020102020204" pitchFamily="34" charset="0"/>
                <a:ea typeface="+mn-ea"/>
                <a:cs typeface="+mn-cs"/>
              </a:rPr>
              <a:t>Circuit Diagram</a:t>
            </a:r>
          </a:p>
          <a:p>
            <a:pPr lvl="2">
              <a:spcBef>
                <a:spcPts val="1800"/>
              </a:spcBef>
            </a:pPr>
            <a:r>
              <a:rPr lang="en-US" sz="1600" dirty="0">
                <a:latin typeface="Franklin Gothic Medium" panose="020B0603020102020204" pitchFamily="34" charset="0"/>
              </a:rPr>
              <a:t>Cost Estimation</a:t>
            </a:r>
            <a:endParaRPr lang="en-US" sz="1600" kern="1200" dirty="0">
              <a:effectLst/>
              <a:latin typeface="Franklin Gothic Medium" panose="020B0603020102020204" pitchFamily="34" charset="0"/>
              <a:ea typeface="+mn-ea"/>
              <a:cs typeface="+mn-cs"/>
            </a:endParaRPr>
          </a:p>
          <a:p>
            <a:pPr lvl="1"/>
            <a:r>
              <a:rPr lang="en-US" sz="1800" kern="1200" dirty="0">
                <a:effectLst/>
                <a:latin typeface="Franklin Gothic Medium" panose="020B0603020102020204" pitchFamily="34" charset="0"/>
                <a:ea typeface="+mn-ea"/>
                <a:cs typeface="+mn-cs"/>
              </a:rPr>
              <a:t>Hardware Setup2</a:t>
            </a:r>
            <a:r>
              <a:rPr lang="en-US" sz="1800" kern="1200" dirty="0">
                <a:effectLst/>
                <a:latin typeface="Franklin Gothic Medium" panose="020B0603020102020204" pitchFamily="34" charset="0"/>
                <a:ea typeface="+mn-ea"/>
                <a:cs typeface="+mn-cs"/>
                <a:hlinkClick r:id="rId2"/>
              </a:rPr>
              <a:t>(12 Lead, High Accuracy, electrode straps, Easy)</a:t>
            </a:r>
            <a:r>
              <a:rPr lang="en-US" sz="1800" kern="1200" dirty="0">
                <a:effectLst/>
                <a:latin typeface="Franklin Gothic Medium" panose="020B0603020102020204" pitchFamily="34" charset="0"/>
                <a:ea typeface="+mn-ea"/>
                <a:cs typeface="+mn-cs"/>
              </a:rPr>
              <a:t> </a:t>
            </a:r>
          </a:p>
          <a:p>
            <a:pPr lvl="2">
              <a:spcBef>
                <a:spcPts val="1800"/>
              </a:spcBef>
            </a:pPr>
            <a:r>
              <a:rPr lang="en-US" sz="1600" kern="1200" dirty="0">
                <a:effectLst/>
                <a:latin typeface="Franklin Gothic Medium" panose="020B0603020102020204" pitchFamily="34" charset="0"/>
                <a:ea typeface="+mn-ea"/>
                <a:cs typeface="+mn-cs"/>
              </a:rPr>
              <a:t>Circuit Diagram</a:t>
            </a:r>
          </a:p>
          <a:p>
            <a:pPr lvl="2">
              <a:spcBef>
                <a:spcPts val="1800"/>
              </a:spcBef>
            </a:pPr>
            <a:r>
              <a:rPr lang="en-US" sz="1600" dirty="0">
                <a:latin typeface="Franklin Gothic Medium" panose="020B0603020102020204" pitchFamily="34" charset="0"/>
              </a:rPr>
              <a:t>Cost Estimation</a:t>
            </a:r>
            <a:endParaRPr lang="en-US" sz="1600" kern="1200" dirty="0">
              <a:effectLst/>
              <a:latin typeface="Franklin Gothic Medium" panose="020B0603020102020204" pitchFamily="34" charset="0"/>
              <a:ea typeface="+mn-ea"/>
              <a:cs typeface="+mn-cs"/>
            </a:endParaRPr>
          </a:p>
          <a:p>
            <a:r>
              <a:rPr lang="en-US" sz="2000" dirty="0">
                <a:latin typeface="Franklin Gothic Medium" panose="020B0603020102020204" pitchFamily="34" charset="0"/>
              </a:rPr>
              <a:t>Process Flow</a:t>
            </a:r>
          </a:p>
          <a:p>
            <a:r>
              <a:rPr lang="en-US" sz="2000" dirty="0"/>
              <a:t>Data Collection </a:t>
            </a:r>
          </a:p>
          <a:p>
            <a:pPr lvl="1"/>
            <a:r>
              <a:rPr lang="en-US" sz="1800" dirty="0"/>
              <a:t>Types of data collected</a:t>
            </a:r>
          </a:p>
          <a:p>
            <a:r>
              <a:rPr lang="en-US" sz="2000" dirty="0"/>
              <a:t>Resources</a:t>
            </a:r>
          </a:p>
          <a:p>
            <a:r>
              <a:rPr lang="en-US" sz="2000" dirty="0"/>
              <a:t>Timeline</a:t>
            </a:r>
          </a:p>
          <a:p>
            <a:endParaRPr lang="en-US" sz="2000" dirty="0">
              <a:latin typeface="Franklin Gothic Medium" panose="020B0603020102020204" pitchFamily="34" charset="0"/>
            </a:endParaRPr>
          </a:p>
          <a:p>
            <a:endParaRPr lang="en-US" sz="2000" dirty="0">
              <a:effectLst/>
            </a:endParaRPr>
          </a:p>
        </p:txBody>
      </p:sp>
      <p:sp>
        <p:nvSpPr>
          <p:cNvPr id="9" name="TextBox 8">
            <a:extLst>
              <a:ext uri="{FF2B5EF4-FFF2-40B4-BE49-F238E27FC236}">
                <a16:creationId xmlns:a16="http://schemas.microsoft.com/office/drawing/2014/main" id="{154A6C56-7072-4C18-88B2-BDF0B5895DF1}"/>
              </a:ext>
            </a:extLst>
          </p:cNvPr>
          <p:cNvSpPr txBox="1"/>
          <p:nvPr/>
        </p:nvSpPr>
        <p:spPr>
          <a:xfrm>
            <a:off x="9335219" y="6019800"/>
            <a:ext cx="2932981" cy="923330"/>
          </a:xfrm>
          <a:prstGeom prst="rect">
            <a:avLst/>
          </a:prstGeom>
          <a:noFill/>
        </p:spPr>
        <p:txBody>
          <a:bodyPr wrap="square">
            <a:spAutoFit/>
          </a:bodyPr>
          <a:lstStyle/>
          <a:p>
            <a:r>
              <a:rPr lang="en-US" i="1" dirty="0">
                <a:solidFill>
                  <a:schemeClr val="bg2">
                    <a:lumMod val="50000"/>
                  </a:schemeClr>
                </a:solidFill>
              </a:rPr>
              <a:t>                 </a:t>
            </a:r>
            <a:r>
              <a:rPr lang="en-US" i="1" dirty="0">
                <a:solidFill>
                  <a:schemeClr val="bg2">
                    <a:lumMod val="50000"/>
                  </a:schemeClr>
                </a:solidFill>
                <a:hlinkClick r:id="rId3"/>
              </a:rPr>
              <a:t>bit.ly/btp2Aug</a:t>
            </a:r>
            <a:r>
              <a:rPr lang="en-US" i="1" dirty="0"/>
              <a:t> </a:t>
            </a:r>
          </a:p>
          <a:p>
            <a:r>
              <a:rPr lang="en-US" i="1" dirty="0" err="1">
                <a:solidFill>
                  <a:schemeClr val="bg2">
                    <a:lumMod val="50000"/>
                  </a:schemeClr>
                </a:solidFill>
                <a:hlinkClick r:id="rId3"/>
              </a:rPr>
              <a:t>Prev</a:t>
            </a:r>
            <a:r>
              <a:rPr lang="en-US" i="1" dirty="0">
                <a:solidFill>
                  <a:schemeClr val="bg2">
                    <a:lumMod val="50000"/>
                  </a:schemeClr>
                </a:solidFill>
                <a:hlinkClick r:id="rId3"/>
              </a:rPr>
              <a:t> ppt: bit.ly/btp21Aug</a:t>
            </a:r>
            <a:r>
              <a:rPr lang="en-US" i="1" dirty="0"/>
              <a:t> </a:t>
            </a:r>
          </a:p>
          <a:p>
            <a:endParaRPr lang="en-US" i="1" dirty="0"/>
          </a:p>
        </p:txBody>
      </p:sp>
    </p:spTree>
    <p:extLst>
      <p:ext uri="{BB962C8B-B14F-4D97-AF65-F5344CB8AC3E}">
        <p14:creationId xmlns:p14="http://schemas.microsoft.com/office/powerpoint/2010/main" val="2286544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Circuit Diagram</a:t>
            </a:r>
          </a:p>
        </p:txBody>
      </p:sp>
      <p:sp>
        <p:nvSpPr>
          <p:cNvPr id="3" name="Content Placeholder 2">
            <a:extLst>
              <a:ext uri="{FF2B5EF4-FFF2-40B4-BE49-F238E27FC236}">
                <a16:creationId xmlns:a16="http://schemas.microsoft.com/office/drawing/2014/main" id="{DF3A8BAE-7EB6-49B5-9D4A-449DC4B33C9A}"/>
              </a:ext>
            </a:extLst>
          </p:cNvPr>
          <p:cNvSpPr>
            <a:spLocks noGrp="1"/>
          </p:cNvSpPr>
          <p:nvPr>
            <p:ph idx="1"/>
          </p:nvPr>
        </p:nvSpPr>
        <p:spPr>
          <a:xfrm>
            <a:off x="176359" y="1781095"/>
            <a:ext cx="5462441" cy="4572001"/>
          </a:xfrm>
        </p:spPr>
        <p:txBody>
          <a:bodyPr>
            <a:normAutofit/>
          </a:bodyPr>
          <a:lstStyle/>
          <a:p>
            <a:r>
              <a:rPr lang="en-US" dirty="0"/>
              <a:t>Bypass capacitor</a:t>
            </a:r>
          </a:p>
          <a:p>
            <a:pPr lvl="1"/>
            <a:r>
              <a:rPr lang="en-US" dirty="0"/>
              <a:t>It shorts AC signals to ground, so that any AC noise that may be present on a DC signal is removed, producing cleaner DC signal.</a:t>
            </a:r>
          </a:p>
          <a:p>
            <a:pPr lvl="1"/>
            <a:r>
              <a:rPr lang="en-US" dirty="0"/>
              <a:t>The value of the bypass capacitor should be at least 1/10th of the resistance across the emitter resistance, RE at the lowest frequency intended to be bypassed.</a:t>
            </a:r>
          </a:p>
          <a:p>
            <a:pPr lvl="1"/>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124" name="Picture 4" descr="DC Power Source for Transistor">
            <a:extLst>
              <a:ext uri="{FF2B5EF4-FFF2-40B4-BE49-F238E27FC236}">
                <a16:creationId xmlns:a16="http://schemas.microsoft.com/office/drawing/2014/main" id="{4B75A1B8-2AB7-4E2A-8E65-CEA3BA098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913" y="1561577"/>
            <a:ext cx="1673087" cy="339142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oisy DC Voltage Signal">
            <a:extLst>
              <a:ext uri="{FF2B5EF4-FFF2-40B4-BE49-F238E27FC236}">
                <a16:creationId xmlns:a16="http://schemas.microsoft.com/office/drawing/2014/main" id="{5A6CE6E9-7D21-4EA9-B5CA-D4EB85C0D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849" y="4953000"/>
            <a:ext cx="4564287" cy="167939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Bypass Capacitor for a Transistor Circuit">
            <a:extLst>
              <a:ext uri="{FF2B5EF4-FFF2-40B4-BE49-F238E27FC236}">
                <a16:creationId xmlns:a16="http://schemas.microsoft.com/office/drawing/2014/main" id="{0D7074EC-C055-40E9-A3B7-2954A58F6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8936" y="1561577"/>
            <a:ext cx="2936664" cy="339142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ow a Bypass Capacitor Works">
            <a:extLst>
              <a:ext uri="{FF2B5EF4-FFF2-40B4-BE49-F238E27FC236}">
                <a16:creationId xmlns:a16="http://schemas.microsoft.com/office/drawing/2014/main" id="{0694F7F9-1900-44C1-837D-FDC20AD2B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9064" y="1736188"/>
            <a:ext cx="1560536" cy="321681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Decoupling Capacitor vs Bypass Capacitor – Working &amp;amp; Applications">
            <a:extLst>
              <a:ext uri="{FF2B5EF4-FFF2-40B4-BE49-F238E27FC236}">
                <a16:creationId xmlns:a16="http://schemas.microsoft.com/office/drawing/2014/main" id="{A6BF6BFF-11E8-45BE-9C70-91B35A13AE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4953000"/>
            <a:ext cx="2025449" cy="16743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DAA6990-EE46-45ED-8B2B-7DB9F6EDE71C}"/>
              </a:ext>
            </a:extLst>
          </p:cNvPr>
          <p:cNvSpPr txBox="1"/>
          <p:nvPr/>
        </p:nvSpPr>
        <p:spPr>
          <a:xfrm>
            <a:off x="8067416" y="6581001"/>
            <a:ext cx="6094602" cy="276999"/>
          </a:xfrm>
          <a:prstGeom prst="rect">
            <a:avLst/>
          </a:prstGeom>
          <a:noFill/>
        </p:spPr>
        <p:txBody>
          <a:bodyPr wrap="square">
            <a:spAutoFit/>
          </a:bodyPr>
          <a:lstStyle/>
          <a:p>
            <a:r>
              <a:rPr lang="en-US" sz="1200" i="1" dirty="0"/>
              <a:t>Source:components101.com</a:t>
            </a:r>
          </a:p>
        </p:txBody>
      </p:sp>
    </p:spTree>
    <p:extLst>
      <p:ext uri="{BB962C8B-B14F-4D97-AF65-F5344CB8AC3E}">
        <p14:creationId xmlns:p14="http://schemas.microsoft.com/office/powerpoint/2010/main" val="293720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HD1: Cost Estimation</a:t>
            </a:r>
          </a:p>
        </p:txBody>
      </p:sp>
      <p:sp>
        <p:nvSpPr>
          <p:cNvPr id="3" name="Content Placeholder 2">
            <a:extLst>
              <a:ext uri="{FF2B5EF4-FFF2-40B4-BE49-F238E27FC236}">
                <a16:creationId xmlns:a16="http://schemas.microsoft.com/office/drawing/2014/main" id="{DF3A8BAE-7EB6-49B5-9D4A-449DC4B33C9A}"/>
              </a:ext>
            </a:extLst>
          </p:cNvPr>
          <p:cNvSpPr>
            <a:spLocks noGrp="1"/>
          </p:cNvSpPr>
          <p:nvPr>
            <p:ph idx="1"/>
          </p:nvPr>
        </p:nvSpPr>
        <p:spPr>
          <a:xfrm>
            <a:off x="838200" y="1752600"/>
            <a:ext cx="9448800" cy="4800600"/>
          </a:xfrm>
        </p:spPr>
        <p:txBody>
          <a:bodyPr>
            <a:normAutofit fontScale="92500" lnSpcReduction="20000"/>
          </a:bodyPr>
          <a:lstStyle/>
          <a:p>
            <a:r>
              <a:rPr lang="en-US" dirty="0"/>
              <a:t>Teensy 3.2 			       ( 2200 Rs)</a:t>
            </a:r>
            <a:endParaRPr lang="en-US" sz="2400" dirty="0"/>
          </a:p>
          <a:p>
            <a:r>
              <a:rPr lang="en-US" dirty="0"/>
              <a:t>INA128U Op-Amp 		      ( 1400 Rs )</a:t>
            </a:r>
          </a:p>
          <a:p>
            <a:r>
              <a:rPr lang="en-US" sz="2400" dirty="0"/>
              <a:t>Resistors, </a:t>
            </a:r>
            <a:r>
              <a:rPr lang="en-US" dirty="0"/>
              <a:t>Capacitors &amp; Wires    (   500 Rs  )</a:t>
            </a:r>
          </a:p>
          <a:p>
            <a:r>
              <a:rPr lang="en-US" dirty="0" err="1"/>
              <a:t>NodeMCU</a:t>
            </a:r>
            <a:r>
              <a:rPr lang="en-US" dirty="0"/>
              <a:t>			     (   400Rs   )</a:t>
            </a:r>
            <a:endParaRPr lang="en-US" sz="2400" dirty="0"/>
          </a:p>
          <a:p>
            <a:r>
              <a:rPr lang="en-US" sz="2400" dirty="0"/>
              <a:t>MCP6004 Op-Amp                      (    140 Rs )</a:t>
            </a:r>
          </a:p>
          <a:p>
            <a:r>
              <a:rPr lang="en-US" dirty="0"/>
              <a:t>Electrode 			      (   100Rs  )</a:t>
            </a:r>
          </a:p>
          <a:p>
            <a:r>
              <a:rPr lang="en-US" dirty="0"/>
              <a:t>Breadboard                                  (   70Rs     )</a:t>
            </a:r>
          </a:p>
          <a:p>
            <a:pPr marL="0" indent="0">
              <a:buNone/>
            </a:pPr>
            <a:r>
              <a:rPr lang="en-US" dirty="0"/>
              <a:t>				  ==========</a:t>
            </a:r>
          </a:p>
          <a:p>
            <a:pPr marL="0" indent="0">
              <a:buNone/>
            </a:pPr>
            <a:r>
              <a:rPr lang="en-US" dirty="0"/>
              <a:t>                                                          4810 Rs</a:t>
            </a:r>
          </a:p>
          <a:p>
            <a:pPr marL="0" indent="0">
              <a:buNone/>
            </a:pPr>
            <a:r>
              <a:rPr lang="en-US" dirty="0"/>
              <a:t>Grove Finger-Clip Heart                   4810+2359 Rs =7169 Rs (OPTIONAL)		</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Tree>
    <p:extLst>
      <p:ext uri="{BB962C8B-B14F-4D97-AF65-F5344CB8AC3E}">
        <p14:creationId xmlns:p14="http://schemas.microsoft.com/office/powerpoint/2010/main" val="259117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HD2: 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4" name="Picture 3">
            <a:extLst>
              <a:ext uri="{FF2B5EF4-FFF2-40B4-BE49-F238E27FC236}">
                <a16:creationId xmlns:a16="http://schemas.microsoft.com/office/drawing/2014/main" id="{49FDA16C-DD0E-434C-BD8F-FA778D4C29F7}"/>
              </a:ext>
            </a:extLst>
          </p:cNvPr>
          <p:cNvPicPr>
            <a:picLocks noChangeAspect="1"/>
          </p:cNvPicPr>
          <p:nvPr/>
        </p:nvPicPr>
        <p:blipFill>
          <a:blip r:embed="rId2"/>
          <a:stretch>
            <a:fillRect/>
          </a:stretch>
        </p:blipFill>
        <p:spPr>
          <a:xfrm>
            <a:off x="5962384" y="1676400"/>
            <a:ext cx="6134632" cy="2339543"/>
          </a:xfrm>
          <a:prstGeom prst="rect">
            <a:avLst/>
          </a:prstGeom>
        </p:spPr>
      </p:pic>
      <p:pic>
        <p:nvPicPr>
          <p:cNvPr id="14" name="Content Placeholder 13">
            <a:extLst>
              <a:ext uri="{FF2B5EF4-FFF2-40B4-BE49-F238E27FC236}">
                <a16:creationId xmlns:a16="http://schemas.microsoft.com/office/drawing/2014/main" id="{3CB4EEC3-27CE-4808-9ACF-EEEAEB00694C}"/>
              </a:ext>
            </a:extLst>
          </p:cNvPr>
          <p:cNvPicPr>
            <a:picLocks noGrp="1" noChangeAspect="1"/>
          </p:cNvPicPr>
          <p:nvPr>
            <p:ph idx="1"/>
          </p:nvPr>
        </p:nvPicPr>
        <p:blipFill>
          <a:blip r:embed="rId3"/>
          <a:stretch>
            <a:fillRect/>
          </a:stretch>
        </p:blipFill>
        <p:spPr>
          <a:xfrm>
            <a:off x="8382000" y="4129840"/>
            <a:ext cx="3600715" cy="2451162"/>
          </a:xfrm>
        </p:spPr>
      </p:pic>
      <p:sp>
        <p:nvSpPr>
          <p:cNvPr id="18" name="Content Placeholder 2">
            <a:extLst>
              <a:ext uri="{FF2B5EF4-FFF2-40B4-BE49-F238E27FC236}">
                <a16:creationId xmlns:a16="http://schemas.microsoft.com/office/drawing/2014/main" id="{9EB88920-3A08-445B-A09C-9A4C42837351}"/>
              </a:ext>
            </a:extLst>
          </p:cNvPr>
          <p:cNvSpPr txBox="1">
            <a:spLocks/>
          </p:cNvSpPr>
          <p:nvPr/>
        </p:nvSpPr>
        <p:spPr>
          <a:xfrm>
            <a:off x="94984" y="1547020"/>
            <a:ext cx="5867400"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800" dirty="0"/>
              <a:t>By using AD8232 ECG system and changing positions of electrodes present we can get all 12 Leads ECG signal using 4 electrodes and simple setup.</a:t>
            </a:r>
          </a:p>
          <a:p>
            <a:r>
              <a:rPr lang="en-US" sz="1800" dirty="0"/>
              <a:t>AD8232</a:t>
            </a:r>
          </a:p>
          <a:p>
            <a:pPr lvl="1"/>
            <a:r>
              <a:rPr lang="en-US" sz="1600" dirty="0" err="1"/>
              <a:t>It’a</a:t>
            </a:r>
            <a:r>
              <a:rPr lang="en-US" sz="1600" dirty="0"/>
              <a:t> an integrated </a:t>
            </a:r>
            <a:r>
              <a:rPr lang="en-US" sz="1600" b="1" dirty="0"/>
              <a:t>signal </a:t>
            </a:r>
            <a:r>
              <a:rPr lang="en-US" sz="1600" dirty="0"/>
              <a:t>conditioning block for ECG  and other biopotential measurement applications. </a:t>
            </a:r>
          </a:p>
          <a:p>
            <a:pPr lvl="1"/>
            <a:r>
              <a:rPr lang="en-US" sz="1600" dirty="0"/>
              <a:t>It extract, amplify, and filter small biopotential signals in the  presence of noisy conditions, such as those created by motion or remote electrode placement. </a:t>
            </a:r>
          </a:p>
          <a:p>
            <a:pPr lvl="1"/>
            <a:r>
              <a:rPr lang="en-US" sz="1600" dirty="0"/>
              <a:t>This design allows for an ultralow power analog-to-digital converter (ADC) to acquire the output signal easily.</a:t>
            </a:r>
          </a:p>
          <a:p>
            <a:pPr lvl="1"/>
            <a:r>
              <a:rPr lang="en-US" sz="1600" dirty="0"/>
              <a:t>It has two-pole high-pass filter for eliminating motion artifacts and the electrode half-cell potential.</a:t>
            </a:r>
          </a:p>
          <a:p>
            <a:pPr lvl="1"/>
            <a:r>
              <a:rPr lang="en-US" sz="1600" dirty="0"/>
              <a:t>This filter is tightly coupled with the instrumentation architecture of the amplifier to allow both large gain and high-pass filtering in a single stage, thereby saving space and cost.</a:t>
            </a:r>
          </a:p>
        </p:txBody>
      </p:sp>
      <p:sp>
        <p:nvSpPr>
          <p:cNvPr id="10" name="TextBox 9">
            <a:extLst>
              <a:ext uri="{FF2B5EF4-FFF2-40B4-BE49-F238E27FC236}">
                <a16:creationId xmlns:a16="http://schemas.microsoft.com/office/drawing/2014/main" id="{08C9D55D-7C92-4640-A937-7071E403A3A6}"/>
              </a:ext>
            </a:extLst>
          </p:cNvPr>
          <p:cNvSpPr txBox="1"/>
          <p:nvPr/>
        </p:nvSpPr>
        <p:spPr>
          <a:xfrm>
            <a:off x="6229618" y="6550223"/>
            <a:ext cx="6207852" cy="307777"/>
          </a:xfrm>
          <a:prstGeom prst="rect">
            <a:avLst/>
          </a:prstGeom>
          <a:noFill/>
        </p:spPr>
        <p:txBody>
          <a:bodyPr wrap="square">
            <a:spAutoFit/>
          </a:bodyPr>
          <a:lstStyle/>
          <a:p>
            <a:pPr lvl="1"/>
            <a:r>
              <a:rPr lang="en-US" sz="1400" dirty="0" err="1">
                <a:hlinkClick r:id="rId4"/>
              </a:rPr>
              <a:t>Source:Design</a:t>
            </a:r>
            <a:r>
              <a:rPr lang="en-US" sz="1400" dirty="0">
                <a:hlinkClick r:id="rId4"/>
              </a:rPr>
              <a:t> of ECG Homecare:12-Lead ECG Acquisition</a:t>
            </a:r>
            <a:endParaRPr lang="en-US" sz="1400" dirty="0">
              <a:hlinkClick r:id="rId5"/>
            </a:endParaRPr>
          </a:p>
        </p:txBody>
      </p:sp>
    </p:spTree>
    <p:extLst>
      <p:ext uri="{BB962C8B-B14F-4D97-AF65-F5344CB8AC3E}">
        <p14:creationId xmlns:p14="http://schemas.microsoft.com/office/powerpoint/2010/main" val="4062981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HD2: 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2050" name="Picture 2" descr="Circuit diagram of ECG module (AD8232). | Download Scientific Diagram">
            <a:extLst>
              <a:ext uri="{FF2B5EF4-FFF2-40B4-BE49-F238E27FC236}">
                <a16:creationId xmlns:a16="http://schemas.microsoft.com/office/drawing/2014/main" id="{038A14BD-3B52-413E-AC90-D8E3CD0A5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56" y="1633554"/>
            <a:ext cx="6671344" cy="4771973"/>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9">
            <a:extLst>
              <a:ext uri="{FF2B5EF4-FFF2-40B4-BE49-F238E27FC236}">
                <a16:creationId xmlns:a16="http://schemas.microsoft.com/office/drawing/2014/main" id="{9077C68C-BBAA-42B3-B22A-21435192D9B7}"/>
              </a:ext>
            </a:extLst>
          </p:cNvPr>
          <p:cNvPicPr>
            <a:picLocks noGrp="1" noChangeAspect="1"/>
          </p:cNvPicPr>
          <p:nvPr>
            <p:ph idx="1"/>
          </p:nvPr>
        </p:nvPicPr>
        <p:blipFill>
          <a:blip r:embed="rId3"/>
          <a:stretch>
            <a:fillRect/>
          </a:stretch>
        </p:blipFill>
        <p:spPr>
          <a:xfrm>
            <a:off x="8382000" y="1752600"/>
            <a:ext cx="3562511" cy="3177540"/>
          </a:xfrm>
        </p:spPr>
      </p:pic>
      <p:pic>
        <p:nvPicPr>
          <p:cNvPr id="9" name="Picture 8">
            <a:extLst>
              <a:ext uri="{FF2B5EF4-FFF2-40B4-BE49-F238E27FC236}">
                <a16:creationId xmlns:a16="http://schemas.microsoft.com/office/drawing/2014/main" id="{50D557E3-6448-45CA-A5BF-5BB9DAFCDEC0}"/>
              </a:ext>
            </a:extLst>
          </p:cNvPr>
          <p:cNvPicPr>
            <a:picLocks noChangeAspect="1"/>
          </p:cNvPicPr>
          <p:nvPr/>
        </p:nvPicPr>
        <p:blipFill>
          <a:blip r:embed="rId4"/>
          <a:stretch>
            <a:fillRect/>
          </a:stretch>
        </p:blipFill>
        <p:spPr>
          <a:xfrm>
            <a:off x="8324688" y="5132083"/>
            <a:ext cx="3562512" cy="1556039"/>
          </a:xfrm>
          <a:prstGeom prst="rect">
            <a:avLst/>
          </a:prstGeom>
        </p:spPr>
      </p:pic>
      <p:sp>
        <p:nvSpPr>
          <p:cNvPr id="12" name="TextBox 11">
            <a:extLst>
              <a:ext uri="{FF2B5EF4-FFF2-40B4-BE49-F238E27FC236}">
                <a16:creationId xmlns:a16="http://schemas.microsoft.com/office/drawing/2014/main" id="{1145F8D1-B708-4721-8EAA-AE015BA21EAE}"/>
              </a:ext>
            </a:extLst>
          </p:cNvPr>
          <p:cNvSpPr txBox="1"/>
          <p:nvPr/>
        </p:nvSpPr>
        <p:spPr>
          <a:xfrm>
            <a:off x="1219200" y="6504801"/>
            <a:ext cx="6207852" cy="276999"/>
          </a:xfrm>
          <a:prstGeom prst="rect">
            <a:avLst/>
          </a:prstGeom>
          <a:noFill/>
        </p:spPr>
        <p:txBody>
          <a:bodyPr wrap="square">
            <a:spAutoFit/>
          </a:bodyPr>
          <a:lstStyle/>
          <a:p>
            <a:r>
              <a:rPr lang="en-US" sz="1200" b="1" i="0" u="sng" dirty="0" err="1">
                <a:effectLst/>
                <a:latin typeface="Roboto" panose="02000000000000000000" pitchFamily="2" charset="0"/>
                <a:hlinkClick r:id="rId5"/>
              </a:rPr>
              <a:t>Source:Towards</a:t>
            </a:r>
            <a:r>
              <a:rPr lang="en-US" sz="1200" b="1" i="0" u="sng" dirty="0">
                <a:effectLst/>
                <a:latin typeface="Roboto" panose="02000000000000000000" pitchFamily="2" charset="0"/>
                <a:hlinkClick r:id="rId5"/>
              </a:rPr>
              <a:t> IoT and ML Driven Cardiac Status Prediction System</a:t>
            </a:r>
            <a:endParaRPr lang="en-US" sz="1200" dirty="0"/>
          </a:p>
        </p:txBody>
      </p:sp>
    </p:spTree>
    <p:extLst>
      <p:ext uri="{BB962C8B-B14F-4D97-AF65-F5344CB8AC3E}">
        <p14:creationId xmlns:p14="http://schemas.microsoft.com/office/powerpoint/2010/main" val="396290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HD2:Circuit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Picture 4">
            <a:extLst>
              <a:ext uri="{FF2B5EF4-FFF2-40B4-BE49-F238E27FC236}">
                <a16:creationId xmlns:a16="http://schemas.microsoft.com/office/drawing/2014/main" id="{7E339BDF-C64B-40E8-95A8-4C61516EE655}"/>
              </a:ext>
            </a:extLst>
          </p:cNvPr>
          <p:cNvPicPr>
            <a:picLocks noChangeAspect="1"/>
          </p:cNvPicPr>
          <p:nvPr/>
        </p:nvPicPr>
        <p:blipFill rotWithShape="1">
          <a:blip r:embed="rId2"/>
          <a:srcRect r="359"/>
          <a:stretch/>
        </p:blipFill>
        <p:spPr>
          <a:xfrm>
            <a:off x="679871" y="2590800"/>
            <a:ext cx="5187529" cy="2895600"/>
          </a:xfrm>
          <a:prstGeom prst="rect">
            <a:avLst/>
          </a:prstGeom>
        </p:spPr>
      </p:pic>
      <p:pic>
        <p:nvPicPr>
          <p:cNvPr id="2052" name="Picture 4" descr="Interfacing AD8232 ECG Sensor with ESP8266">
            <a:extLst>
              <a:ext uri="{FF2B5EF4-FFF2-40B4-BE49-F238E27FC236}">
                <a16:creationId xmlns:a16="http://schemas.microsoft.com/office/drawing/2014/main" id="{BF15D7DE-C8F1-4432-A93B-0AB09057C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590800"/>
            <a:ext cx="4572000" cy="29011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1B37A1-A0F1-4AD5-9013-E766B1AE5F53}"/>
              </a:ext>
            </a:extLst>
          </p:cNvPr>
          <p:cNvSpPr txBox="1"/>
          <p:nvPr/>
        </p:nvSpPr>
        <p:spPr>
          <a:xfrm>
            <a:off x="1905000" y="5791200"/>
            <a:ext cx="2438488" cy="369332"/>
          </a:xfrm>
          <a:prstGeom prst="rect">
            <a:avLst/>
          </a:prstGeom>
          <a:noFill/>
        </p:spPr>
        <p:txBody>
          <a:bodyPr wrap="none" rtlCol="0">
            <a:spAutoFit/>
          </a:bodyPr>
          <a:lstStyle/>
          <a:p>
            <a:r>
              <a:rPr lang="en-US" dirty="0"/>
              <a:t>Arduino &amp; AD8232 ❌</a:t>
            </a:r>
          </a:p>
        </p:txBody>
      </p:sp>
      <p:sp>
        <p:nvSpPr>
          <p:cNvPr id="13" name="TextBox 12">
            <a:extLst>
              <a:ext uri="{FF2B5EF4-FFF2-40B4-BE49-F238E27FC236}">
                <a16:creationId xmlns:a16="http://schemas.microsoft.com/office/drawing/2014/main" id="{DA4EB9E8-898B-4957-A8BF-BC848D05920C}"/>
              </a:ext>
            </a:extLst>
          </p:cNvPr>
          <p:cNvSpPr txBox="1"/>
          <p:nvPr/>
        </p:nvSpPr>
        <p:spPr>
          <a:xfrm>
            <a:off x="7049219" y="5655485"/>
            <a:ext cx="4228381" cy="369332"/>
          </a:xfrm>
          <a:prstGeom prst="rect">
            <a:avLst/>
          </a:prstGeom>
          <a:noFill/>
        </p:spPr>
        <p:txBody>
          <a:bodyPr wrap="square">
            <a:spAutoFit/>
          </a:bodyPr>
          <a:lstStyle/>
          <a:p>
            <a:r>
              <a:rPr lang="en-US" dirty="0" err="1"/>
              <a:t>Nodemcu</a:t>
            </a:r>
            <a:r>
              <a:rPr lang="en-US" dirty="0"/>
              <a:t>(</a:t>
            </a:r>
            <a:r>
              <a:rPr lang="en-US" dirty="0" err="1"/>
              <a:t>WiFI</a:t>
            </a:r>
            <a:r>
              <a:rPr lang="en-US" dirty="0"/>
              <a:t> Module) &amp; AD8232 ✔️</a:t>
            </a:r>
          </a:p>
        </p:txBody>
      </p:sp>
      <p:sp>
        <p:nvSpPr>
          <p:cNvPr id="10" name="TextBox 9">
            <a:extLst>
              <a:ext uri="{FF2B5EF4-FFF2-40B4-BE49-F238E27FC236}">
                <a16:creationId xmlns:a16="http://schemas.microsoft.com/office/drawing/2014/main" id="{1B650586-DAF7-4671-9A8B-AD5325A776E7}"/>
              </a:ext>
            </a:extLst>
          </p:cNvPr>
          <p:cNvSpPr txBox="1"/>
          <p:nvPr/>
        </p:nvSpPr>
        <p:spPr>
          <a:xfrm>
            <a:off x="4954398" y="6277773"/>
            <a:ext cx="6094602" cy="369332"/>
          </a:xfrm>
          <a:prstGeom prst="rect">
            <a:avLst/>
          </a:prstGeom>
          <a:noFill/>
        </p:spPr>
        <p:txBody>
          <a:bodyPr wrap="square">
            <a:spAutoFit/>
          </a:bodyPr>
          <a:lstStyle/>
          <a:p>
            <a:r>
              <a:rPr lang="en-US" i="1" dirty="0" err="1"/>
              <a:t>Source:tinkercad.com</a:t>
            </a:r>
            <a:endParaRPr lang="en-US" i="1" dirty="0"/>
          </a:p>
        </p:txBody>
      </p:sp>
    </p:spTree>
    <p:extLst>
      <p:ext uri="{BB962C8B-B14F-4D97-AF65-F5344CB8AC3E}">
        <p14:creationId xmlns:p14="http://schemas.microsoft.com/office/powerpoint/2010/main" val="1069580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HD2:Cost Estimation</a:t>
            </a:r>
          </a:p>
        </p:txBody>
      </p:sp>
      <p:sp>
        <p:nvSpPr>
          <p:cNvPr id="3" name="Content Placeholder 2">
            <a:extLst>
              <a:ext uri="{FF2B5EF4-FFF2-40B4-BE49-F238E27FC236}">
                <a16:creationId xmlns:a16="http://schemas.microsoft.com/office/drawing/2014/main" id="{DF3A8BAE-7EB6-49B5-9D4A-449DC4B33C9A}"/>
              </a:ext>
            </a:extLst>
          </p:cNvPr>
          <p:cNvSpPr>
            <a:spLocks noGrp="1"/>
          </p:cNvSpPr>
          <p:nvPr>
            <p:ph idx="1"/>
          </p:nvPr>
        </p:nvSpPr>
        <p:spPr>
          <a:xfrm>
            <a:off x="176358" y="1781095"/>
            <a:ext cx="10110641" cy="4772105"/>
          </a:xfrm>
        </p:spPr>
        <p:txBody>
          <a:bodyPr>
            <a:normAutofit/>
          </a:bodyPr>
          <a:lstStyle/>
          <a:p>
            <a:r>
              <a:rPr lang="en-US" sz="2400" dirty="0"/>
              <a:t>AD8232 ECG System		  ( 550 Rs )</a:t>
            </a:r>
          </a:p>
          <a:p>
            <a:r>
              <a:rPr lang="en-US" dirty="0" err="1"/>
              <a:t>NodeMCU</a:t>
            </a:r>
            <a:r>
              <a:rPr lang="en-US" dirty="0"/>
              <a:t>                   		  ( 400Rs  )</a:t>
            </a:r>
          </a:p>
          <a:p>
            <a:r>
              <a:rPr lang="en-US" dirty="0"/>
              <a:t>Jumper Wires &amp; Breadboard           (  50 Rs  )</a:t>
            </a:r>
          </a:p>
          <a:p>
            <a:pPr marL="0" indent="0">
              <a:buNone/>
            </a:pPr>
            <a:r>
              <a:rPr lang="en-US" dirty="0"/>
              <a:t>                        		       =============</a:t>
            </a:r>
          </a:p>
          <a:p>
            <a:pPr marL="0" indent="0">
              <a:buNone/>
            </a:pPr>
            <a:r>
              <a:rPr lang="en-US" dirty="0"/>
              <a:t>					     1000 Rs</a:t>
            </a:r>
          </a:p>
          <a:p>
            <a:pPr marL="0" indent="0">
              <a:buNone/>
            </a:pPr>
            <a:r>
              <a:rPr lang="en-US" dirty="0"/>
              <a:t>				       =============</a:t>
            </a:r>
          </a:p>
          <a:p>
            <a:pPr marL="0" indent="0">
              <a:buNone/>
            </a:pPr>
            <a:r>
              <a:rPr lang="en-US" dirty="0"/>
              <a:t>Grove Finger-Clip Heart                   1000+2359 Rs =3359 Rs (OPTIONAL)</a:t>
            </a:r>
          </a:p>
          <a:p>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Tree>
    <p:extLst>
      <p:ext uri="{BB962C8B-B14F-4D97-AF65-F5344CB8AC3E}">
        <p14:creationId xmlns:p14="http://schemas.microsoft.com/office/powerpoint/2010/main" val="1401192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9" name="Content Placeholder 2">
            <a:extLst>
              <a:ext uri="{FF2B5EF4-FFF2-40B4-BE49-F238E27FC236}">
                <a16:creationId xmlns:a16="http://schemas.microsoft.com/office/drawing/2014/main" id="{39E142D2-85C3-4B56-B276-046A07981F06}"/>
              </a:ext>
            </a:extLst>
          </p:cNvPr>
          <p:cNvSpPr txBox="1">
            <a:spLocks/>
          </p:cNvSpPr>
          <p:nvPr/>
        </p:nvSpPr>
        <p:spPr>
          <a:xfrm>
            <a:off x="-76200" y="1524000"/>
            <a:ext cx="12268199" cy="524260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dirty="0"/>
              <a:t>Reference taken from</a:t>
            </a:r>
          </a:p>
          <a:p>
            <a:pPr lvl="1"/>
            <a:r>
              <a:rPr lang="en-US" dirty="0" err="1">
                <a:hlinkClick r:id="rId2"/>
              </a:rPr>
              <a:t>AliveCor</a:t>
            </a:r>
            <a:r>
              <a:rPr lang="en-US" dirty="0">
                <a:hlinkClick r:id="rId2"/>
              </a:rPr>
              <a:t>-AF Classification from a short single lead ECG recording: the </a:t>
            </a:r>
            <a:r>
              <a:rPr lang="en-US" dirty="0" err="1">
                <a:hlinkClick r:id="rId2"/>
              </a:rPr>
              <a:t>PhysioNet</a:t>
            </a:r>
            <a:r>
              <a:rPr lang="en-US" dirty="0">
                <a:hlinkClick r:id="rId2"/>
              </a:rPr>
              <a:t>/Computing in Cardiology Challenge 2017</a:t>
            </a:r>
            <a:endParaRPr lang="en-US" dirty="0"/>
          </a:p>
          <a:p>
            <a:r>
              <a:rPr lang="en-US" dirty="0"/>
              <a:t>Needed Variety</a:t>
            </a:r>
          </a:p>
          <a:p>
            <a:pPr lvl="1"/>
            <a:r>
              <a:rPr lang="en-US" dirty="0"/>
              <a:t>Different Age</a:t>
            </a:r>
          </a:p>
          <a:p>
            <a:pPr lvl="1"/>
            <a:r>
              <a:rPr lang="en-US" dirty="0"/>
              <a:t>Different Time </a:t>
            </a:r>
          </a:p>
          <a:p>
            <a:pPr lvl="1"/>
            <a:r>
              <a:rPr lang="en-US" dirty="0"/>
              <a:t>Different Workouts</a:t>
            </a:r>
          </a:p>
          <a:p>
            <a:pPr lvl="1"/>
            <a:r>
              <a:rPr lang="en-US" dirty="0"/>
              <a:t>Different Temperature	</a:t>
            </a:r>
          </a:p>
          <a:p>
            <a:r>
              <a:rPr lang="en-US" dirty="0"/>
              <a:t>Types of data that can be collected:</a:t>
            </a:r>
          </a:p>
          <a:p>
            <a:pPr lvl="1"/>
            <a:r>
              <a:rPr lang="en-US" dirty="0"/>
              <a:t>Technical Data</a:t>
            </a:r>
          </a:p>
          <a:p>
            <a:pPr lvl="2"/>
            <a:r>
              <a:rPr lang="en-US" dirty="0"/>
              <a:t>Amplitude(in mV) v/s time plot</a:t>
            </a:r>
          </a:p>
          <a:p>
            <a:pPr lvl="2"/>
            <a:r>
              <a:rPr lang="en-US" dirty="0"/>
              <a:t>Heart Rate</a:t>
            </a:r>
          </a:p>
          <a:p>
            <a:pPr lvl="2"/>
            <a:r>
              <a:rPr lang="en-US" dirty="0"/>
              <a:t>Actual </a:t>
            </a:r>
            <a:r>
              <a:rPr lang="en-US" dirty="0" err="1"/>
              <a:t>Afib</a:t>
            </a:r>
            <a:r>
              <a:rPr lang="en-US" dirty="0"/>
              <a:t>, tachycardia, </a:t>
            </a:r>
            <a:r>
              <a:rPr lang="en-US" dirty="0" err="1"/>
              <a:t>etc</a:t>
            </a:r>
            <a:r>
              <a:rPr lang="en-US" dirty="0"/>
              <a:t> data </a:t>
            </a:r>
          </a:p>
          <a:p>
            <a:pPr lvl="1"/>
            <a:r>
              <a:rPr lang="en-US" dirty="0"/>
              <a:t>Age</a:t>
            </a:r>
          </a:p>
          <a:p>
            <a:pPr lvl="1"/>
            <a:r>
              <a:rPr lang="en-US" dirty="0"/>
              <a:t>Gender</a:t>
            </a:r>
          </a:p>
          <a:p>
            <a:pPr lvl="1"/>
            <a:r>
              <a:rPr lang="en-US" dirty="0"/>
              <a:t>Food Habits</a:t>
            </a:r>
          </a:p>
          <a:p>
            <a:pPr lvl="1"/>
            <a:r>
              <a:rPr lang="en-US" dirty="0"/>
              <a:t>Any disease</a:t>
            </a:r>
          </a:p>
          <a:p>
            <a:pPr lvl="1"/>
            <a:r>
              <a:rPr lang="en-US" dirty="0"/>
              <a:t>Mental stress</a:t>
            </a:r>
          </a:p>
          <a:p>
            <a:pPr lvl="1"/>
            <a:endParaRPr lang="en-US" dirty="0"/>
          </a:p>
          <a:p>
            <a:pPr lvl="1"/>
            <a:endParaRPr lang="en-US" dirty="0"/>
          </a:p>
        </p:txBody>
      </p:sp>
      <p:pic>
        <p:nvPicPr>
          <p:cNvPr id="5" name="Picture 4">
            <a:extLst>
              <a:ext uri="{FF2B5EF4-FFF2-40B4-BE49-F238E27FC236}">
                <a16:creationId xmlns:a16="http://schemas.microsoft.com/office/drawing/2014/main" id="{49AA1C02-C848-4893-99E7-2F3C8A97A5DA}"/>
              </a:ext>
            </a:extLst>
          </p:cNvPr>
          <p:cNvPicPr>
            <a:picLocks noChangeAspect="1"/>
          </p:cNvPicPr>
          <p:nvPr/>
        </p:nvPicPr>
        <p:blipFill>
          <a:blip r:embed="rId3"/>
          <a:stretch>
            <a:fillRect/>
          </a:stretch>
        </p:blipFill>
        <p:spPr>
          <a:xfrm>
            <a:off x="5403533" y="2971800"/>
            <a:ext cx="6754911" cy="1726060"/>
          </a:xfrm>
          <a:prstGeom prst="rect">
            <a:avLst/>
          </a:prstGeom>
        </p:spPr>
      </p:pic>
      <p:sp>
        <p:nvSpPr>
          <p:cNvPr id="13" name="TextBox 12">
            <a:extLst>
              <a:ext uri="{FF2B5EF4-FFF2-40B4-BE49-F238E27FC236}">
                <a16:creationId xmlns:a16="http://schemas.microsoft.com/office/drawing/2014/main" id="{58513032-F587-4E2A-97FE-A83173E9C660}"/>
              </a:ext>
            </a:extLst>
          </p:cNvPr>
          <p:cNvSpPr txBox="1"/>
          <p:nvPr/>
        </p:nvSpPr>
        <p:spPr>
          <a:xfrm>
            <a:off x="5715001" y="4873277"/>
            <a:ext cx="6090120" cy="646331"/>
          </a:xfrm>
          <a:prstGeom prst="rect">
            <a:avLst/>
          </a:prstGeom>
          <a:noFill/>
        </p:spPr>
        <p:txBody>
          <a:bodyPr wrap="square">
            <a:spAutoFit/>
          </a:bodyPr>
          <a:lstStyle/>
          <a:p>
            <a:pPr algn="ctr"/>
            <a:r>
              <a:rPr lang="en-US" dirty="0"/>
              <a:t>Amplitude(in mV) v/s time plot</a:t>
            </a:r>
          </a:p>
          <a:p>
            <a:pPr algn="ctr"/>
            <a:r>
              <a:rPr lang="en-US" dirty="0"/>
              <a:t>Plotted Sample data taken from </a:t>
            </a:r>
            <a:r>
              <a:rPr lang="en-US" dirty="0" err="1"/>
              <a:t>physionet</a:t>
            </a:r>
            <a:r>
              <a:rPr lang="en-US" dirty="0"/>
              <a:t> cardiology data</a:t>
            </a:r>
          </a:p>
        </p:txBody>
      </p:sp>
    </p:spTree>
    <p:extLst>
      <p:ext uri="{BB962C8B-B14F-4D97-AF65-F5344CB8AC3E}">
        <p14:creationId xmlns:p14="http://schemas.microsoft.com/office/powerpoint/2010/main" val="1092160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Flow</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6146" name="Picture 2" descr="AliveCor pulls KardiaBand ECG smart band for Apple Watch from sale |  AppleInsider">
            <a:extLst>
              <a:ext uri="{FF2B5EF4-FFF2-40B4-BE49-F238E27FC236}">
                <a16:creationId xmlns:a16="http://schemas.microsoft.com/office/drawing/2014/main" id="{7B69F3FF-32D7-45BA-89BF-50B3BDD03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559" y="4167984"/>
            <a:ext cx="5942201" cy="259079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39E142D2-85C3-4B56-B276-046A07981F06}"/>
              </a:ext>
            </a:extLst>
          </p:cNvPr>
          <p:cNvSpPr txBox="1">
            <a:spLocks/>
          </p:cNvSpPr>
          <p:nvPr/>
        </p:nvSpPr>
        <p:spPr>
          <a:xfrm>
            <a:off x="176359" y="1781095"/>
            <a:ext cx="5809279" cy="4572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1"/>
            <a:endParaRPr lang="en-US" dirty="0"/>
          </a:p>
        </p:txBody>
      </p:sp>
      <p:pic>
        <p:nvPicPr>
          <p:cNvPr id="12" name="Picture 2" descr="wiring">
            <a:extLst>
              <a:ext uri="{FF2B5EF4-FFF2-40B4-BE49-F238E27FC236}">
                <a16:creationId xmlns:a16="http://schemas.microsoft.com/office/drawing/2014/main" id="{3F47EA41-351F-4752-A470-7AA81A7DFD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31560" y="1524000"/>
            <a:ext cx="5942202" cy="26209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417131-0589-4A1B-9A78-B15A3DDA17E1}"/>
              </a:ext>
            </a:extLst>
          </p:cNvPr>
          <p:cNvSpPr txBox="1"/>
          <p:nvPr/>
        </p:nvSpPr>
        <p:spPr>
          <a:xfrm>
            <a:off x="228601" y="1658858"/>
            <a:ext cx="5757038" cy="4678204"/>
          </a:xfrm>
          <a:prstGeom prst="rect">
            <a:avLst/>
          </a:prstGeom>
          <a:noFill/>
        </p:spPr>
        <p:txBody>
          <a:bodyPr wrap="square" rtlCol="0">
            <a:spAutoFit/>
          </a:bodyPr>
          <a:lstStyle/>
          <a:p>
            <a:pPr marL="2857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Stage 1</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Can assemble a basic circuit system</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Tweaking &amp; Correction Checks</a:t>
            </a:r>
            <a:endParaRPr lang="en-US" sz="2000" dirty="0">
              <a:solidFill>
                <a:schemeClr val="tx1">
                  <a:lumMod val="75000"/>
                  <a:lumOff val="25000"/>
                </a:schemeClr>
              </a:solidFill>
              <a:effectLst/>
              <a:latin typeface="Franklin Gothic Medium "/>
            </a:endParaRPr>
          </a:p>
          <a:p>
            <a:pPr marL="2857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Stage 2 (Optional)</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Convert two electrodes into single electrode one pressed over skin</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Styling it as watch</a:t>
            </a:r>
            <a:endParaRPr lang="en-US" sz="2000" dirty="0">
              <a:solidFill>
                <a:schemeClr val="tx1">
                  <a:lumMod val="75000"/>
                  <a:lumOff val="25000"/>
                </a:schemeClr>
              </a:solidFill>
              <a:effectLst/>
              <a:latin typeface="Franklin Gothic Medium "/>
            </a:endParaRPr>
          </a:p>
          <a:p>
            <a:pPr marL="2857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Stage 3</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Data Collection</a:t>
            </a:r>
            <a:endParaRPr lang="en-US" sz="2000" dirty="0">
              <a:solidFill>
                <a:schemeClr val="tx1">
                  <a:lumMod val="75000"/>
                  <a:lumOff val="25000"/>
                </a:schemeClr>
              </a:solidFill>
              <a:effectLst/>
              <a:latin typeface="Franklin Gothic Medium "/>
            </a:endParaRPr>
          </a:p>
          <a:p>
            <a:pPr marL="2857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Stage 4</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Develop a mobile application (preferably Blynk)</a:t>
            </a:r>
            <a:endParaRPr lang="en-US" sz="2000" dirty="0">
              <a:solidFill>
                <a:schemeClr val="tx1">
                  <a:lumMod val="75000"/>
                  <a:lumOff val="25000"/>
                </a:schemeClr>
              </a:solidFill>
              <a:effectLst/>
              <a:latin typeface="Franklin Gothic Medium "/>
            </a:endParaRPr>
          </a:p>
          <a:p>
            <a:pPr marL="2857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Stage 5</a:t>
            </a:r>
            <a:endParaRPr lang="en-US" sz="2000" dirty="0">
              <a:solidFill>
                <a:schemeClr val="tx1">
                  <a:lumMod val="75000"/>
                  <a:lumOff val="25000"/>
                </a:schemeClr>
              </a:solidFill>
              <a:effectLst/>
              <a:latin typeface="Franklin Gothic Medium "/>
            </a:endParaRPr>
          </a:p>
          <a:p>
            <a:pPr marL="742950" indent="-285750" algn="l" rtl="0" eaLnBrk="1" latinLnBrk="0" hangingPunct="1">
              <a:spcBef>
                <a:spcPts val="0"/>
              </a:spcBef>
              <a:spcAft>
                <a:spcPts val="0"/>
              </a:spcAft>
              <a:buFont typeface="Arial" panose="020B0604020202020204" pitchFamily="34" charset="0"/>
              <a:buChar char="•"/>
            </a:pPr>
            <a:r>
              <a:rPr lang="en-US" sz="2000" kern="1200" dirty="0">
                <a:solidFill>
                  <a:schemeClr val="tx1">
                    <a:lumMod val="75000"/>
                    <a:lumOff val="25000"/>
                  </a:schemeClr>
                </a:solidFill>
                <a:effectLst/>
                <a:latin typeface="Franklin Gothic Medium "/>
              </a:rPr>
              <a:t>Develop ML model</a:t>
            </a:r>
            <a:endParaRPr lang="en-US" sz="2000" dirty="0">
              <a:solidFill>
                <a:schemeClr val="tx1">
                  <a:lumMod val="75000"/>
                  <a:lumOff val="25000"/>
                </a:schemeClr>
              </a:solidFill>
              <a:effectLst/>
              <a:latin typeface="Franklin Gothic Medium "/>
            </a:endParaRPr>
          </a:p>
          <a:p>
            <a:pPr marL="285750" indent="-285750">
              <a:buFont typeface="Arial" panose="020B0604020202020204" pitchFamily="34" charset="0"/>
              <a:buChar char="•"/>
            </a:pPr>
            <a:endParaRPr lang="en-US" sz="2000" dirty="0">
              <a:solidFill>
                <a:schemeClr val="tx1">
                  <a:lumMod val="75000"/>
                  <a:lumOff val="25000"/>
                </a:schemeClr>
              </a:solidFill>
              <a:latin typeface="Franklin Gothic Medium "/>
            </a:endParaRPr>
          </a:p>
        </p:txBody>
      </p:sp>
    </p:spTree>
    <p:extLst>
      <p:ext uri="{BB962C8B-B14F-4D97-AF65-F5344CB8AC3E}">
        <p14:creationId xmlns:p14="http://schemas.microsoft.com/office/powerpoint/2010/main" val="339422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t>
            </a: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9" name="Content Placeholder 2">
            <a:extLst>
              <a:ext uri="{FF2B5EF4-FFF2-40B4-BE49-F238E27FC236}">
                <a16:creationId xmlns:a16="http://schemas.microsoft.com/office/drawing/2014/main" id="{39E142D2-85C3-4B56-B276-046A07981F06}"/>
              </a:ext>
            </a:extLst>
          </p:cNvPr>
          <p:cNvSpPr txBox="1">
            <a:spLocks/>
          </p:cNvSpPr>
          <p:nvPr/>
        </p:nvSpPr>
        <p:spPr>
          <a:xfrm>
            <a:off x="-20972" y="1599501"/>
            <a:ext cx="12060572" cy="495369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1"/>
            <a:r>
              <a:rPr lang="en-US" dirty="0">
                <a:hlinkClick r:id="rId2"/>
              </a:rPr>
              <a:t>Design of ECG Homecare:12-Lead ECG Acquisition  using Single Channel ECG Device Developed on AD8232 Analog Front End</a:t>
            </a:r>
            <a:endParaRPr lang="en-US" dirty="0">
              <a:hlinkClick r:id="rId3"/>
            </a:endParaRPr>
          </a:p>
          <a:p>
            <a:pPr lvl="1"/>
            <a:r>
              <a:rPr lang="en-US" dirty="0">
                <a:hlinkClick r:id="rId3"/>
              </a:rPr>
              <a:t>Accessing the ECG Data of the Apple Watch and Accomplishing Interoperability Through FHIR (researchgate.net)</a:t>
            </a:r>
            <a:endParaRPr lang="en-US" dirty="0"/>
          </a:p>
          <a:p>
            <a:pPr lvl="1"/>
            <a:r>
              <a:rPr lang="en-US" dirty="0">
                <a:hlinkClick r:id="rId4"/>
              </a:rPr>
              <a:t>Taking an ECG with the ECG app on Apple Watch Series 4, Series 5, or Series 6 - Apple Support (IN)</a:t>
            </a:r>
            <a:endParaRPr lang="en-US" dirty="0">
              <a:hlinkClick r:id="rId5"/>
            </a:endParaRPr>
          </a:p>
          <a:p>
            <a:pPr lvl="1"/>
            <a:r>
              <a:rPr lang="en-US" dirty="0">
                <a:hlinkClick r:id="rId5"/>
              </a:rPr>
              <a:t>CSE 466 Lab 7: Analog Front End for an Electrocardiograph (washington.edu)</a:t>
            </a:r>
            <a:endParaRPr lang="en-US" dirty="0"/>
          </a:p>
          <a:p>
            <a:pPr lvl="1"/>
            <a:r>
              <a:rPr lang="en-US" dirty="0">
                <a:hlinkClick r:id="rId6"/>
              </a:rPr>
              <a:t>CSE466 lectures (washington.edu)</a:t>
            </a:r>
            <a:endParaRPr lang="en-US" dirty="0"/>
          </a:p>
          <a:p>
            <a:pPr lvl="1"/>
            <a:r>
              <a:rPr lang="en-US" dirty="0">
                <a:hlinkClick r:id="rId7"/>
              </a:rPr>
              <a:t>True Unipolar ECG Machine for Wilson Central Terminal Measurements (researchgate.net)</a:t>
            </a:r>
            <a:endParaRPr lang="en-US" dirty="0"/>
          </a:p>
          <a:p>
            <a:pPr lvl="1"/>
            <a:r>
              <a:rPr lang="en-US" dirty="0">
                <a:hlinkClick r:id="rId8"/>
              </a:rPr>
              <a:t>A Novel Wearable Device for Continuous Ambulatory ECG Recording: Proof of Concept and Assessment of Signal Quality (nih.gov)</a:t>
            </a:r>
            <a:endParaRPr lang="en-US" dirty="0"/>
          </a:p>
          <a:p>
            <a:pPr lvl="1"/>
            <a:r>
              <a:rPr lang="en-US" dirty="0">
                <a:hlinkClick r:id="rId9"/>
              </a:rPr>
              <a:t>Electronics | Free Full-Text | Advances of ECG Sensors from Hardware, Software and Format Interoperability Perspectives (mdpi.com)</a:t>
            </a:r>
            <a:endParaRPr lang="en-US" dirty="0"/>
          </a:p>
          <a:p>
            <a:pPr lvl="1"/>
            <a:r>
              <a:rPr lang="en-US" dirty="0">
                <a:hlinkClick r:id="rId10"/>
              </a:rPr>
              <a:t>Comparison of Baseline Wander Removal Techniques considering the Preservation of ST Changes in the Ischemic ECG: A Simulation Study (hindawi.com)</a:t>
            </a:r>
            <a:endParaRPr lang="en-US" dirty="0"/>
          </a:p>
          <a:p>
            <a:pPr lvl="1"/>
            <a:r>
              <a:rPr lang="en-US" dirty="0">
                <a:hlinkClick r:id="rId11"/>
              </a:rPr>
              <a:t>Passive Detection of Atrial Fibrillation Using a Commercially Available Smartwatch | Atrial Fibrillation | JAMA Cardiology | JAMA Network</a:t>
            </a:r>
            <a:endParaRPr lang="en-US" dirty="0"/>
          </a:p>
          <a:p>
            <a:pPr lvl="1"/>
            <a:r>
              <a:rPr lang="en-US" dirty="0">
                <a:hlinkClick r:id="rId10"/>
              </a:rPr>
              <a:t>Comparison of Baseline Wander Removal Techniques considering the Preservation of ST Changes in the Ischemic ECG: A Simulation Study (hindawi.com)</a:t>
            </a:r>
            <a:endParaRPr lang="en-US" dirty="0"/>
          </a:p>
        </p:txBody>
      </p:sp>
    </p:spTree>
    <p:extLst>
      <p:ext uri="{BB962C8B-B14F-4D97-AF65-F5344CB8AC3E}">
        <p14:creationId xmlns:p14="http://schemas.microsoft.com/office/powerpoint/2010/main" val="340181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a:t>
            </a:r>
          </a:p>
        </p:txBody>
      </p:sp>
      <p:sp>
        <p:nvSpPr>
          <p:cNvPr id="3" name="Content Placeholder 2"/>
          <p:cNvSpPr>
            <a:spLocks noGrp="1"/>
          </p:cNvSpPr>
          <p:nvPr>
            <p:ph sz="half" idx="1"/>
          </p:nvPr>
        </p:nvSpPr>
        <p:spPr>
          <a:xfrm>
            <a:off x="228600" y="1752601"/>
            <a:ext cx="5715000" cy="4641908"/>
          </a:xfrm>
        </p:spPr>
        <p:txBody>
          <a:bodyPr/>
          <a:lstStyle/>
          <a:p>
            <a:r>
              <a:rPr lang="en-US" dirty="0"/>
              <a:t>Points taken under consideration to create timeline</a:t>
            </a:r>
          </a:p>
          <a:p>
            <a:pPr lvl="1"/>
            <a:r>
              <a:rPr lang="en-US" dirty="0"/>
              <a:t>Total of 4months for BTP </a:t>
            </a:r>
          </a:p>
          <a:p>
            <a:pPr lvl="1"/>
            <a:r>
              <a:rPr lang="en-US" dirty="0"/>
              <a:t>15 days interval so 8 reviewal meets</a:t>
            </a:r>
          </a:p>
          <a:p>
            <a:r>
              <a:rPr lang="en-US" dirty="0"/>
              <a:t>Resolution		</a:t>
            </a:r>
          </a:p>
          <a:p>
            <a:pPr lvl="1"/>
            <a:r>
              <a:rPr lang="en-US" dirty="0"/>
              <a:t>Hardware sensors</a:t>
            </a:r>
          </a:p>
          <a:p>
            <a:pPr lvl="1"/>
            <a:r>
              <a:rPr lang="en-US" dirty="0"/>
              <a:t>ML parameters </a:t>
            </a:r>
          </a:p>
          <a:p>
            <a:pPr lvl="1"/>
            <a:r>
              <a:rPr lang="en-US" dirty="0"/>
              <a:t>Datasets</a:t>
            </a:r>
          </a:p>
          <a:p>
            <a:pPr lvl="1"/>
            <a:endParaRPr lang="en-US" dirty="0"/>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2894069750"/>
              </p:ext>
            </p:extLst>
          </p:nvPr>
        </p:nvGraphicFramePr>
        <p:xfrm>
          <a:off x="6324600" y="1825625"/>
          <a:ext cx="5638800" cy="4575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DISCLAIMER</a:t>
            </a:r>
          </a:p>
        </p:txBody>
      </p:sp>
      <p:sp>
        <p:nvSpPr>
          <p:cNvPr id="3" name="Content Placeholder 2"/>
          <p:cNvSpPr>
            <a:spLocks noGrp="1"/>
          </p:cNvSpPr>
          <p:nvPr>
            <p:ph idx="1"/>
          </p:nvPr>
        </p:nvSpPr>
        <p:spPr>
          <a:xfrm>
            <a:off x="838200" y="1600200"/>
            <a:ext cx="10744200" cy="5029199"/>
          </a:xfrm>
        </p:spPr>
        <p:txBody>
          <a:bodyPr anchor="ctr">
            <a:normAutofit/>
          </a:bodyPr>
          <a:lstStyle/>
          <a:p>
            <a:pPr marL="228600" lvl="1" indent="0" algn="ctr">
              <a:buNone/>
            </a:pPr>
            <a:r>
              <a:rPr lang="en-US" dirty="0"/>
              <a:t>I have no intention to harm any products related to Apple or any company!</a:t>
            </a:r>
          </a:p>
          <a:p>
            <a:pPr marL="228600" lvl="1" indent="0" algn="ctr">
              <a:buNone/>
            </a:pPr>
            <a:endParaRPr lang="en-US" dirty="0"/>
          </a:p>
          <a:p>
            <a:pPr marL="228600" lvl="1" indent="0" algn="ctr">
              <a:buNone/>
            </a:pPr>
            <a:r>
              <a:rPr lang="en-US" dirty="0"/>
              <a:t>No userbase is targeted or tried to offended using this!</a:t>
            </a:r>
          </a:p>
          <a:p>
            <a:pPr marL="228600" lvl="1" indent="0" algn="ctr">
              <a:buNone/>
            </a:pPr>
            <a:endParaRPr lang="en-US" dirty="0"/>
          </a:p>
          <a:p>
            <a:pPr marL="228600" lvl="1" indent="0" algn="ctr">
              <a:buNone/>
            </a:pPr>
            <a:r>
              <a:rPr lang="en-US" dirty="0"/>
              <a:t>I am studying them just for research and educational purposes.</a:t>
            </a:r>
          </a:p>
          <a:p>
            <a:pPr marL="228600" lvl="1" indent="0" algn="ctr">
              <a:buNone/>
            </a:pPr>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Tree>
    <p:extLst>
      <p:ext uri="{BB962C8B-B14F-4D97-AF65-F5344CB8AC3E}">
        <p14:creationId xmlns:p14="http://schemas.microsoft.com/office/powerpoint/2010/main" val="680226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33400"/>
            <a:ext cx="7772400" cy="3177380"/>
          </a:xfrm>
        </p:spPr>
        <p:txBody>
          <a:bodyPr/>
          <a:lstStyle/>
          <a:p>
            <a:pPr algn="ctr"/>
            <a:r>
              <a:rPr lang="en-US" dirty="0"/>
              <a:t>Thank You!</a:t>
            </a:r>
          </a:p>
        </p:txBody>
      </p:sp>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6170-2E73-4CC7-A152-585125B6E114}"/>
              </a:ext>
            </a:extLst>
          </p:cNvPr>
          <p:cNvSpPr>
            <a:spLocks noGrp="1"/>
          </p:cNvSpPr>
          <p:nvPr>
            <p:ph type="title"/>
          </p:nvPr>
        </p:nvSpPr>
        <p:spPr>
          <a:xfrm>
            <a:off x="1905000" y="609600"/>
            <a:ext cx="7772400" cy="3177380"/>
          </a:xfrm>
        </p:spPr>
        <p:txBody>
          <a:bodyPr>
            <a:normAutofit/>
          </a:bodyPr>
          <a:lstStyle/>
          <a:p>
            <a:r>
              <a:rPr lang="en-US" sz="1700" dirty="0"/>
              <a:t>Liquid used in ECG</a:t>
            </a:r>
            <a:br>
              <a:rPr lang="en-US" sz="1700" dirty="0"/>
            </a:br>
            <a:r>
              <a:rPr lang="en-US" sz="1700" dirty="0"/>
              <a:t>Slight changes in ECG</a:t>
            </a:r>
            <a:br>
              <a:rPr lang="en-US" sz="1700" dirty="0"/>
            </a:br>
            <a:r>
              <a:rPr lang="en-US" sz="1700" dirty="0"/>
              <a:t>Actually How &amp; Why we are getting this graph?</a:t>
            </a:r>
            <a:br>
              <a:rPr lang="en-US" sz="1700" dirty="0"/>
            </a:br>
            <a:r>
              <a:rPr lang="en-US" sz="1700" dirty="0"/>
              <a:t>Verification FDI approval?</a:t>
            </a:r>
            <a:br>
              <a:rPr lang="en-US" sz="1700" dirty="0"/>
            </a:br>
            <a:br>
              <a:rPr lang="en-US" sz="1700" dirty="0"/>
            </a:br>
            <a:r>
              <a:rPr lang="en-US" sz="1700" dirty="0" err="1"/>
              <a:t>Theranos</a:t>
            </a:r>
            <a:r>
              <a:rPr lang="en-US" sz="1700" dirty="0"/>
              <a:t> </a:t>
            </a:r>
            <a:br>
              <a:rPr lang="en-US" sz="1700" dirty="0"/>
            </a:br>
            <a:br>
              <a:rPr lang="en-US" sz="1700" dirty="0"/>
            </a:br>
            <a:r>
              <a:rPr lang="en-US" sz="1700" dirty="0"/>
              <a:t>Technical objection?</a:t>
            </a:r>
            <a:br>
              <a:rPr lang="en-US" sz="1700" dirty="0"/>
            </a:br>
            <a:r>
              <a:rPr lang="en-US" sz="1700" dirty="0"/>
              <a:t>Sensor?</a:t>
            </a:r>
            <a:br>
              <a:rPr lang="en-US" sz="1700" dirty="0"/>
            </a:br>
            <a:br>
              <a:rPr lang="en-US" sz="1700" dirty="0"/>
            </a:br>
            <a:br>
              <a:rPr lang="en-US" sz="1700" dirty="0"/>
            </a:br>
            <a:endParaRPr lang="en-US" sz="1700" dirty="0"/>
          </a:p>
        </p:txBody>
      </p:sp>
      <p:sp>
        <p:nvSpPr>
          <p:cNvPr id="3" name="Text Placeholder 2">
            <a:extLst>
              <a:ext uri="{FF2B5EF4-FFF2-40B4-BE49-F238E27FC236}">
                <a16:creationId xmlns:a16="http://schemas.microsoft.com/office/drawing/2014/main" id="{15C1665E-21BD-4679-A063-41E288A750E8}"/>
              </a:ext>
            </a:extLst>
          </p:cNvPr>
          <p:cNvSpPr>
            <a:spLocks noGrp="1"/>
          </p:cNvSpPr>
          <p:nvPr>
            <p:ph type="body" idx="1"/>
          </p:nvPr>
        </p:nvSpPr>
        <p:spPr>
          <a:xfrm>
            <a:off x="1066800" y="762000"/>
            <a:ext cx="7772400" cy="685800"/>
          </a:xfrm>
        </p:spPr>
        <p:txBody>
          <a:bodyPr>
            <a:normAutofit/>
          </a:bodyPr>
          <a:lstStyle/>
          <a:p>
            <a:r>
              <a:rPr lang="en-US" sz="3200" dirty="0"/>
              <a:t>POINTS TO CORRECT 2</a:t>
            </a:r>
            <a:r>
              <a:rPr lang="en-US" sz="3200" baseline="30000" dirty="0"/>
              <a:t>nd</a:t>
            </a:r>
            <a:r>
              <a:rPr lang="en-US" sz="3200" dirty="0"/>
              <a:t> AUG</a:t>
            </a:r>
          </a:p>
        </p:txBody>
      </p:sp>
      <p:sp>
        <p:nvSpPr>
          <p:cNvPr id="4" name="Title 1">
            <a:extLst>
              <a:ext uri="{FF2B5EF4-FFF2-40B4-BE49-F238E27FC236}">
                <a16:creationId xmlns:a16="http://schemas.microsoft.com/office/drawing/2014/main" id="{BF82125B-5906-4FFC-87F7-16E744B6D423}"/>
              </a:ext>
            </a:extLst>
          </p:cNvPr>
          <p:cNvSpPr txBox="1">
            <a:spLocks/>
          </p:cNvSpPr>
          <p:nvPr/>
        </p:nvSpPr>
        <p:spPr>
          <a:xfrm>
            <a:off x="1600200" y="3071020"/>
            <a:ext cx="7772400" cy="317738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5400" kern="1200">
                <a:solidFill>
                  <a:schemeClr val="bg1"/>
                </a:solidFill>
                <a:latin typeface="+mj-lt"/>
                <a:ea typeface="+mj-ea"/>
                <a:cs typeface="+mj-cs"/>
              </a:defRPr>
            </a:lvl1pPr>
          </a:lstStyle>
          <a:p>
            <a:endParaRPr lang="en-US" sz="1700" dirty="0"/>
          </a:p>
        </p:txBody>
      </p:sp>
      <p:sp>
        <p:nvSpPr>
          <p:cNvPr id="5" name="Text Placeholder 2">
            <a:extLst>
              <a:ext uri="{FF2B5EF4-FFF2-40B4-BE49-F238E27FC236}">
                <a16:creationId xmlns:a16="http://schemas.microsoft.com/office/drawing/2014/main" id="{F13A23FD-6E14-4FAA-9649-F19174C68486}"/>
              </a:ext>
            </a:extLst>
          </p:cNvPr>
          <p:cNvSpPr txBox="1">
            <a:spLocks/>
          </p:cNvSpPr>
          <p:nvPr/>
        </p:nvSpPr>
        <p:spPr>
          <a:xfrm>
            <a:off x="762000" y="3223420"/>
            <a:ext cx="7772400"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SzPct val="100000"/>
              <a:buFont typeface="Arial" pitchFamily="34" charset="0"/>
              <a:buNone/>
              <a:defRPr sz="2000" kern="1200" cap="all" baseline="0">
                <a:solidFill>
                  <a:schemeClr val="bg1"/>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9pPr>
          </a:lstStyle>
          <a:p>
            <a:r>
              <a:rPr lang="en-US" sz="3200" dirty="0"/>
              <a:t>POINTS TO CORRECT 21</a:t>
            </a:r>
            <a:r>
              <a:rPr lang="en-US" sz="3200" baseline="30000" dirty="0"/>
              <a:t>ST </a:t>
            </a:r>
            <a:r>
              <a:rPr lang="en-US" sz="3200" dirty="0"/>
              <a:t>AUG</a:t>
            </a:r>
          </a:p>
        </p:txBody>
      </p:sp>
      <p:sp>
        <p:nvSpPr>
          <p:cNvPr id="7" name="TextBox 6">
            <a:extLst>
              <a:ext uri="{FF2B5EF4-FFF2-40B4-BE49-F238E27FC236}">
                <a16:creationId xmlns:a16="http://schemas.microsoft.com/office/drawing/2014/main" id="{F0AFD387-8B2C-409E-B132-D5E11DEA20EF}"/>
              </a:ext>
            </a:extLst>
          </p:cNvPr>
          <p:cNvSpPr txBox="1"/>
          <p:nvPr/>
        </p:nvSpPr>
        <p:spPr>
          <a:xfrm>
            <a:off x="1752600" y="3657600"/>
            <a:ext cx="6094602" cy="923330"/>
          </a:xfrm>
          <a:prstGeom prst="rect">
            <a:avLst/>
          </a:prstGeom>
          <a:noFill/>
        </p:spPr>
        <p:txBody>
          <a:bodyPr wrap="square">
            <a:spAutoFit/>
          </a:bodyPr>
          <a:lstStyle/>
          <a:p>
            <a:r>
              <a:rPr lang="en-US" sz="1800" dirty="0">
                <a:solidFill>
                  <a:schemeClr val="bg1"/>
                </a:solidFill>
              </a:rPr>
              <a:t>2 pages</a:t>
            </a:r>
          </a:p>
          <a:p>
            <a:br>
              <a:rPr lang="en-US" sz="1800"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60799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228600" y="1518649"/>
            <a:ext cx="12268200" cy="5415551"/>
          </a:xfrm>
        </p:spPr>
        <p:txBody>
          <a:bodyPr>
            <a:normAutofit lnSpcReduction="10000"/>
          </a:bodyPr>
          <a:lstStyle/>
          <a:p>
            <a:pPr lvl="1"/>
            <a:r>
              <a:rPr lang="en-US" sz="1600" dirty="0"/>
              <a:t>Important Diagnostic Tool</a:t>
            </a:r>
          </a:p>
          <a:p>
            <a:pPr lvl="2"/>
            <a:r>
              <a:rPr lang="en-US" sz="1400" dirty="0"/>
              <a:t>The electrocardiogram (ECG or EKG ), is measure of electrical activity associated with heart function.</a:t>
            </a:r>
          </a:p>
          <a:p>
            <a:pPr lvl="2"/>
            <a:r>
              <a:rPr lang="en-US" sz="1400" dirty="0"/>
              <a:t>Graph of an ECG signal can indicate abnormalities in a patient’s cardiac health. </a:t>
            </a:r>
          </a:p>
          <a:p>
            <a:pPr lvl="2"/>
            <a:r>
              <a:rPr lang="en-US" sz="1400" dirty="0"/>
              <a:t>ECG voltage levels monitored at the skin’s surface are less than 5mV in amplitude.</a:t>
            </a:r>
          </a:p>
          <a:p>
            <a:pPr lvl="2"/>
            <a:r>
              <a:rPr lang="en-US" sz="1400" dirty="0"/>
              <a:t>ECG is printed on a rectangular paper</a:t>
            </a:r>
          </a:p>
          <a:p>
            <a:pPr lvl="1"/>
            <a:r>
              <a:rPr lang="en-US" sz="1600" dirty="0"/>
              <a:t>Heart Anatomy and functioning</a:t>
            </a:r>
          </a:p>
          <a:p>
            <a:pPr lvl="2"/>
            <a:r>
              <a:rPr lang="en-US" sz="1400" dirty="0"/>
              <a:t>It has 4 chambers and 4 valves</a:t>
            </a:r>
          </a:p>
          <a:p>
            <a:pPr lvl="2"/>
            <a:r>
              <a:rPr lang="en-US" sz="1400" dirty="0"/>
              <a:t>Pumps impure blood from body to lungs and then lungs to body</a:t>
            </a:r>
          </a:p>
          <a:p>
            <a:pPr lvl="2"/>
            <a:r>
              <a:rPr lang="en-US" sz="1400" dirty="0"/>
              <a:t>Electric pulses on heart is due to varying electrolyte concentrations creating dipole moment and generating curve showing gradient</a:t>
            </a:r>
          </a:p>
          <a:p>
            <a:pPr lvl="2"/>
            <a:r>
              <a:rPr lang="en-US" sz="1400" dirty="0"/>
              <a:t>SA node -&gt; Atria muscle fibers -&gt; AV Nodes -&gt; His Bundles -&gt; Purkinje fibers-&gt;spreading to ventricular myocardium</a:t>
            </a:r>
          </a:p>
          <a:p>
            <a:pPr lvl="1"/>
            <a:r>
              <a:rPr lang="en-US" sz="1600" dirty="0"/>
              <a:t>ECG Interpretation</a:t>
            </a:r>
          </a:p>
          <a:p>
            <a:pPr lvl="2"/>
            <a:r>
              <a:rPr lang="en-US" sz="1400" dirty="0"/>
              <a:t>Its made up of P wave, QRS complex, and T wave</a:t>
            </a:r>
          </a:p>
          <a:p>
            <a:pPr lvl="2"/>
            <a:r>
              <a:rPr lang="en-US" sz="1400" dirty="0"/>
              <a:t>Abnormalities can generate J, U, F waves</a:t>
            </a:r>
          </a:p>
          <a:p>
            <a:pPr lvl="2"/>
            <a:r>
              <a:rPr lang="en-US" sz="1400" dirty="0"/>
              <a:t>ECG has total of 12 Leads (6-Chest Leads, 6-Limb Leads)</a:t>
            </a:r>
          </a:p>
          <a:p>
            <a:pPr lvl="2"/>
            <a:r>
              <a:rPr lang="en-US" sz="1400" dirty="0"/>
              <a:t>Total of 10 electrodes (1 ground) is placed over body</a:t>
            </a:r>
          </a:p>
          <a:p>
            <a:pPr lvl="2"/>
            <a:r>
              <a:rPr lang="en-US" sz="1400" dirty="0"/>
              <a:t>Fluctuations in ECG </a:t>
            </a:r>
          </a:p>
          <a:p>
            <a:pPr lvl="1"/>
            <a:r>
              <a:rPr lang="en-US" sz="1600" dirty="0"/>
              <a:t>Instrumentation Setup </a:t>
            </a:r>
          </a:p>
          <a:p>
            <a:pPr lvl="2"/>
            <a:r>
              <a:rPr lang="en-US" sz="1400" dirty="0"/>
              <a:t>How to take ECG</a:t>
            </a:r>
          </a:p>
          <a:p>
            <a:pPr lvl="2"/>
            <a:r>
              <a:rPr lang="en-US" sz="1400" dirty="0"/>
              <a:t>Biosensors</a:t>
            </a:r>
          </a:p>
          <a:p>
            <a:pPr lvl="1"/>
            <a:r>
              <a:rPr lang="en-US" sz="1600" dirty="0"/>
              <a:t>Limitations	</a:t>
            </a:r>
          </a:p>
          <a:p>
            <a:pPr lvl="1"/>
            <a:r>
              <a:rPr lang="en-US" sz="1600" dirty="0"/>
              <a:t>Economics</a:t>
            </a:r>
          </a:p>
          <a:p>
            <a:pPr lvl="2"/>
            <a:endParaRPr lang="en-US" sz="1400" dirty="0"/>
          </a:p>
          <a:p>
            <a:pPr lvl="2"/>
            <a:endParaRPr lang="en-US" sz="1400" dirty="0"/>
          </a:p>
          <a:p>
            <a:pPr lvl="1"/>
            <a:endParaRPr lang="en-US" sz="16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Tree>
    <p:extLst>
      <p:ext uri="{BB962C8B-B14F-4D97-AF65-F5344CB8AC3E}">
        <p14:creationId xmlns:p14="http://schemas.microsoft.com/office/powerpoint/2010/main" val="3347800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Apple’s ECG Watch/</a:t>
            </a:r>
            <a:r>
              <a:rPr lang="en-US" dirty="0" err="1"/>
              <a:t>Kardia</a:t>
            </a:r>
            <a:r>
              <a:rPr lang="en-US" dirty="0"/>
              <a:t> Band </a:t>
            </a:r>
          </a:p>
        </p:txBody>
      </p:sp>
      <p:sp>
        <p:nvSpPr>
          <p:cNvPr id="3" name="Content Placeholder 2"/>
          <p:cNvSpPr>
            <a:spLocks noGrp="1"/>
          </p:cNvSpPr>
          <p:nvPr>
            <p:ph idx="1"/>
          </p:nvPr>
        </p:nvSpPr>
        <p:spPr>
          <a:xfrm>
            <a:off x="-228600" y="1714499"/>
            <a:ext cx="7162800" cy="5055465"/>
          </a:xfrm>
        </p:spPr>
        <p:txBody>
          <a:bodyPr>
            <a:normAutofit/>
          </a:bodyPr>
          <a:lstStyle/>
          <a:p>
            <a:pPr lvl="1"/>
            <a:r>
              <a:rPr lang="en-US" sz="1800" dirty="0"/>
              <a:t>Purchased &amp; Transformed : </a:t>
            </a:r>
            <a:r>
              <a:rPr lang="en-US" sz="1800" dirty="0" err="1"/>
              <a:t>AliveCor</a:t>
            </a:r>
            <a:r>
              <a:rPr lang="en-US" sz="1800" dirty="0"/>
              <a:t> Band (</a:t>
            </a:r>
            <a:r>
              <a:rPr lang="en-US" sz="1800" dirty="0" err="1"/>
              <a:t>Kardia</a:t>
            </a:r>
            <a:r>
              <a:rPr lang="en-US" sz="1800" dirty="0"/>
              <a:t> is a product of </a:t>
            </a:r>
            <a:r>
              <a:rPr lang="en-US" sz="1800" dirty="0" err="1"/>
              <a:t>AliveCor</a:t>
            </a:r>
            <a:r>
              <a:rPr lang="en-US" sz="1800" dirty="0"/>
              <a:t>)</a:t>
            </a:r>
          </a:p>
          <a:p>
            <a:pPr lvl="1"/>
            <a:r>
              <a:rPr lang="en-US" sz="1800" dirty="0"/>
              <a:t>ECG any time (30 seconds wait time) </a:t>
            </a:r>
          </a:p>
          <a:p>
            <a:pPr lvl="1"/>
            <a:r>
              <a:rPr lang="en-US" sz="1800" dirty="0"/>
              <a:t>Results on ECG app</a:t>
            </a:r>
          </a:p>
          <a:p>
            <a:pPr lvl="1"/>
            <a:r>
              <a:rPr lang="en-US" sz="1600" dirty="0"/>
              <a:t>Types of ECG (SINGLE LEAD CANNOT DETECT ANYTHING ELSE?)</a:t>
            </a:r>
          </a:p>
          <a:p>
            <a:pPr lvl="2"/>
            <a:r>
              <a:rPr lang="en-US" sz="1400" dirty="0">
                <a:solidFill>
                  <a:schemeClr val="accent3">
                    <a:lumMod val="60000"/>
                    <a:lumOff val="40000"/>
                  </a:schemeClr>
                </a:solidFill>
              </a:rPr>
              <a:t>Sinus rhythm (uniform 50-100 BPM) </a:t>
            </a:r>
            <a:r>
              <a:rPr lang="en-US" sz="1400" baseline="30000" dirty="0"/>
              <a:t>1</a:t>
            </a:r>
            <a:endParaRPr lang="en-US" sz="1400" dirty="0">
              <a:solidFill>
                <a:schemeClr val="accent3">
                  <a:lumMod val="60000"/>
                  <a:lumOff val="40000"/>
                </a:schemeClr>
              </a:solidFill>
            </a:endParaRPr>
          </a:p>
          <a:p>
            <a:pPr lvl="2"/>
            <a:r>
              <a:rPr lang="en-US" sz="1600" dirty="0">
                <a:solidFill>
                  <a:srgbClr val="C00000"/>
                </a:solidFill>
              </a:rPr>
              <a:t>Atrial fibrillation (APPLE needed 2 versions to do this !)</a:t>
            </a:r>
          </a:p>
          <a:p>
            <a:pPr lvl="3"/>
            <a:r>
              <a:rPr lang="en-US" sz="1400" dirty="0"/>
              <a:t>Version 1: can track AF till 50-120 BPM</a:t>
            </a:r>
            <a:r>
              <a:rPr lang="en-US" sz="1400" baseline="30000" dirty="0"/>
              <a:t>1</a:t>
            </a:r>
          </a:p>
          <a:p>
            <a:pPr lvl="3"/>
            <a:r>
              <a:rPr lang="en-US" sz="1400" dirty="0"/>
              <a:t>Version 2: can track AF till 50-150 BPM</a:t>
            </a:r>
            <a:r>
              <a:rPr lang="en-US" sz="1600" baseline="30000" dirty="0"/>
              <a:t>2</a:t>
            </a:r>
            <a:endParaRPr lang="en-US" sz="1600" dirty="0"/>
          </a:p>
          <a:p>
            <a:pPr lvl="2"/>
            <a:r>
              <a:rPr lang="en-US" sz="1400" dirty="0">
                <a:solidFill>
                  <a:srgbClr val="703C3C"/>
                </a:solidFill>
              </a:rPr>
              <a:t>Low or high heart rate</a:t>
            </a:r>
          </a:p>
          <a:p>
            <a:pPr lvl="3"/>
            <a:r>
              <a:rPr lang="en-US" sz="1400" dirty="0"/>
              <a:t>Version 1: can track HB &lt;50 or &gt;120 BPM</a:t>
            </a:r>
            <a:r>
              <a:rPr lang="en-US" sz="1400" baseline="30000" dirty="0"/>
              <a:t>1</a:t>
            </a:r>
            <a:endParaRPr lang="en-US" sz="1400" dirty="0"/>
          </a:p>
          <a:p>
            <a:pPr lvl="3"/>
            <a:r>
              <a:rPr lang="en-US" sz="1400" dirty="0"/>
              <a:t>Version 2: can track HB &lt;50 or &gt;150 BPM</a:t>
            </a:r>
            <a:r>
              <a:rPr lang="en-US" sz="1400" baseline="30000" dirty="0"/>
              <a:t>2</a:t>
            </a:r>
            <a:endParaRPr lang="en-US" sz="1400" dirty="0"/>
          </a:p>
          <a:p>
            <a:pPr lvl="2"/>
            <a:r>
              <a:rPr lang="en-US" sz="1400" dirty="0">
                <a:solidFill>
                  <a:srgbClr val="703C3C"/>
                </a:solidFill>
              </a:rPr>
              <a:t>Inconclusive</a:t>
            </a:r>
          </a:p>
          <a:p>
            <a:pPr lvl="3"/>
            <a:r>
              <a:rPr lang="en-US" sz="1400" dirty="0"/>
              <a:t>Heart Rate is from 100-120 BPM but not Atrial Fibrillation</a:t>
            </a:r>
            <a:r>
              <a:rPr lang="en-US" sz="1400" baseline="30000" dirty="0"/>
              <a:t>1</a:t>
            </a:r>
            <a:endParaRPr lang="en-US" sz="1400" dirty="0"/>
          </a:p>
          <a:p>
            <a:pPr lvl="3"/>
            <a:r>
              <a:rPr lang="en-US" sz="1400" dirty="0"/>
              <a:t>Recording cannot be classified  </a:t>
            </a:r>
            <a:r>
              <a:rPr lang="en-US" sz="1400" baseline="30000" dirty="0"/>
              <a:t>1</a:t>
            </a:r>
            <a:endParaRPr lang="en-US" sz="1400" dirty="0"/>
          </a:p>
          <a:p>
            <a:pPr lvl="3"/>
            <a:r>
              <a:rPr lang="en-US" sz="1400" dirty="0"/>
              <a:t>Wearing Pacemaker?</a:t>
            </a:r>
            <a:r>
              <a:rPr lang="en-US" sz="1400" baseline="30000" dirty="0"/>
              <a:t> 1</a:t>
            </a:r>
            <a:endParaRPr lang="en-US" sz="1400" dirty="0"/>
          </a:p>
          <a:p>
            <a:pPr lvl="2"/>
            <a:r>
              <a:rPr lang="en-US" sz="1400" dirty="0"/>
              <a:t>Poor Recording</a:t>
            </a:r>
            <a:r>
              <a:rPr lang="en-US" sz="1400" baseline="30000" dirty="0"/>
              <a:t>1</a:t>
            </a:r>
            <a:endParaRPr lang="en-US" sz="14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pic>
        <p:nvPicPr>
          <p:cNvPr id="1028" name="Picture 4" descr="apple watch series 5 ecg canada Promotions">
            <a:extLst>
              <a:ext uri="{FF2B5EF4-FFF2-40B4-BE49-F238E27FC236}">
                <a16:creationId xmlns:a16="http://schemas.microsoft.com/office/drawing/2014/main" id="{4F120B95-C6DB-4FCA-9CED-D4DE78BFAB0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4217779"/>
            <a:ext cx="4495800" cy="22592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06C16D0-4F74-4B71-B76F-83CA4969EACE}"/>
              </a:ext>
            </a:extLst>
          </p:cNvPr>
          <p:cNvPicPr>
            <a:picLocks noChangeAspect="1"/>
          </p:cNvPicPr>
          <p:nvPr/>
        </p:nvPicPr>
        <p:blipFill rotWithShape="1">
          <a:blip r:embed="rId3"/>
          <a:srcRect t="9323" b="12199"/>
          <a:stretch/>
        </p:blipFill>
        <p:spPr>
          <a:xfrm>
            <a:off x="7086600" y="1626979"/>
            <a:ext cx="4495800" cy="2259221"/>
          </a:xfrm>
          <a:prstGeom prst="rect">
            <a:avLst/>
          </a:prstGeom>
        </p:spPr>
      </p:pic>
      <p:sp>
        <p:nvSpPr>
          <p:cNvPr id="8" name="TextBox 7">
            <a:extLst>
              <a:ext uri="{FF2B5EF4-FFF2-40B4-BE49-F238E27FC236}">
                <a16:creationId xmlns:a16="http://schemas.microsoft.com/office/drawing/2014/main" id="{3B0EE56F-24A8-4F0C-A905-3E953A342506}"/>
              </a:ext>
            </a:extLst>
          </p:cNvPr>
          <p:cNvSpPr txBox="1"/>
          <p:nvPr/>
        </p:nvSpPr>
        <p:spPr>
          <a:xfrm>
            <a:off x="6705600" y="6410980"/>
            <a:ext cx="5410199" cy="492443"/>
          </a:xfrm>
          <a:prstGeom prst="rect">
            <a:avLst/>
          </a:prstGeom>
          <a:noFill/>
        </p:spPr>
        <p:txBody>
          <a:bodyPr wrap="square">
            <a:spAutoFit/>
          </a:bodyPr>
          <a:lstStyle/>
          <a:p>
            <a:pPr algn="ctr"/>
            <a:r>
              <a:rPr lang="en-US" sz="1400" dirty="0"/>
              <a:t>Showing working of apple series 4 watch</a:t>
            </a:r>
          </a:p>
          <a:p>
            <a:pPr algn="ctr"/>
            <a:r>
              <a:rPr lang="en-US" sz="1200" dirty="0" err="1"/>
              <a:t>Source:apple.com</a:t>
            </a:r>
            <a:endParaRPr lang="en-US" sz="1200" i="1" dirty="0"/>
          </a:p>
        </p:txBody>
      </p:sp>
      <p:sp>
        <p:nvSpPr>
          <p:cNvPr id="9" name="TextBox 8">
            <a:extLst>
              <a:ext uri="{FF2B5EF4-FFF2-40B4-BE49-F238E27FC236}">
                <a16:creationId xmlns:a16="http://schemas.microsoft.com/office/drawing/2014/main" id="{FD8D2993-C790-44E5-B630-46196BE6461D}"/>
              </a:ext>
            </a:extLst>
          </p:cNvPr>
          <p:cNvSpPr txBox="1"/>
          <p:nvPr/>
        </p:nvSpPr>
        <p:spPr>
          <a:xfrm>
            <a:off x="6781800" y="3810000"/>
            <a:ext cx="5410199" cy="430887"/>
          </a:xfrm>
          <a:prstGeom prst="rect">
            <a:avLst/>
          </a:prstGeom>
          <a:noFill/>
        </p:spPr>
        <p:txBody>
          <a:bodyPr wrap="square">
            <a:spAutoFit/>
          </a:bodyPr>
          <a:lstStyle/>
          <a:p>
            <a:pPr algn="ctr"/>
            <a:r>
              <a:rPr lang="en-US" sz="1100" dirty="0" err="1"/>
              <a:t>Alivecor</a:t>
            </a:r>
            <a:r>
              <a:rPr lang="en-US" sz="1100" dirty="0"/>
              <a:t> Band watch</a:t>
            </a:r>
          </a:p>
          <a:p>
            <a:pPr algn="ctr"/>
            <a:r>
              <a:rPr lang="en-US" sz="1050" dirty="0"/>
              <a:t>Source: alivecor.com</a:t>
            </a:r>
            <a:endParaRPr lang="en-US" sz="1050" i="1" dirty="0"/>
          </a:p>
        </p:txBody>
      </p:sp>
    </p:spTree>
    <p:extLst>
      <p:ext uri="{BB962C8B-B14F-4D97-AF65-F5344CB8AC3E}">
        <p14:creationId xmlns:p14="http://schemas.microsoft.com/office/powerpoint/2010/main" val="986873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Apple’s ECG Watch </a:t>
            </a:r>
          </a:p>
        </p:txBody>
      </p:sp>
      <p:sp>
        <p:nvSpPr>
          <p:cNvPr id="3" name="Content Placeholder 2"/>
          <p:cNvSpPr>
            <a:spLocks noGrp="1"/>
          </p:cNvSpPr>
          <p:nvPr>
            <p:ph idx="1"/>
          </p:nvPr>
        </p:nvSpPr>
        <p:spPr>
          <a:xfrm>
            <a:off x="-228600" y="1547020"/>
            <a:ext cx="7162800" cy="5463380"/>
          </a:xfrm>
        </p:spPr>
        <p:txBody>
          <a:bodyPr>
            <a:normAutofit/>
          </a:bodyPr>
          <a:lstStyle/>
          <a:p>
            <a:pPr lvl="1"/>
            <a:r>
              <a:rPr lang="en-US" sz="1700" dirty="0"/>
              <a:t>Rest your arms on a table or in your lap while you take a recording. Try to </a:t>
            </a:r>
            <a:r>
              <a:rPr lang="en-US" sz="1700" b="1" dirty="0">
                <a:solidFill>
                  <a:srgbClr val="703C3C"/>
                </a:solidFill>
              </a:rPr>
              <a:t>relax </a:t>
            </a:r>
            <a:r>
              <a:rPr lang="en-US" sz="1700" dirty="0"/>
              <a:t>and not move too much.</a:t>
            </a:r>
          </a:p>
          <a:p>
            <a:pPr lvl="1"/>
            <a:r>
              <a:rPr lang="en-US" sz="1700" dirty="0"/>
              <a:t>Make sure that your Apple Watch isn’t loose on your wrist. The band should be snug, and the back of your </a:t>
            </a:r>
            <a:r>
              <a:rPr lang="en-US" sz="1700" b="1" dirty="0">
                <a:solidFill>
                  <a:srgbClr val="703C3C"/>
                </a:solidFill>
              </a:rPr>
              <a:t>Apple Watch needs to be touching your wrist</a:t>
            </a:r>
            <a:r>
              <a:rPr lang="en-US" sz="1700" dirty="0">
                <a:solidFill>
                  <a:schemeClr val="bg2">
                    <a:lumMod val="50000"/>
                  </a:schemeClr>
                </a:solidFill>
              </a:rPr>
              <a:t>. </a:t>
            </a:r>
          </a:p>
          <a:p>
            <a:pPr lvl="1"/>
            <a:r>
              <a:rPr lang="en-US" sz="1700" b="1" dirty="0">
                <a:solidFill>
                  <a:srgbClr val="703C3C"/>
                </a:solidFill>
              </a:rPr>
              <a:t>Clean &amp; Dry</a:t>
            </a:r>
          </a:p>
          <a:p>
            <a:pPr lvl="1"/>
            <a:r>
              <a:rPr lang="en-US" sz="1700" dirty="0"/>
              <a:t>Move away from any electronics that are plugged into an outlet to avoid electrical interference.</a:t>
            </a:r>
          </a:p>
          <a:p>
            <a:pPr lvl="1"/>
            <a:r>
              <a:rPr lang="en-US" sz="1700" b="1" dirty="0">
                <a:solidFill>
                  <a:srgbClr val="703C3C"/>
                </a:solidFill>
              </a:rPr>
              <a:t>Liquid-free contact </a:t>
            </a:r>
            <a:r>
              <a:rPr lang="en-US" sz="1700" dirty="0"/>
              <a:t>is required for the ECG app to work properly</a:t>
            </a:r>
          </a:p>
          <a:p>
            <a:pPr lvl="1"/>
            <a:endParaRPr lang="en-US" sz="1700" dirty="0"/>
          </a:p>
          <a:p>
            <a:pPr lvl="1"/>
            <a:r>
              <a:rPr lang="en-US" sz="1700" b="1" dirty="0">
                <a:solidFill>
                  <a:srgbClr val="B82D2F"/>
                </a:solidFill>
              </a:rPr>
              <a:t>THINGS TO CONSIDER!!</a:t>
            </a:r>
          </a:p>
          <a:p>
            <a:pPr lvl="1"/>
            <a:r>
              <a:rPr lang="en-US" sz="1700" dirty="0"/>
              <a:t>The ECG app </a:t>
            </a:r>
            <a:r>
              <a:rPr lang="en-US" sz="1700" b="1" dirty="0"/>
              <a:t>cannot detect a heart attack</a:t>
            </a:r>
            <a:r>
              <a:rPr lang="en-US" sz="1700" dirty="0"/>
              <a:t>. If you ever experience chest pain, pressure, tightness, or what you think is a heart attack, </a:t>
            </a:r>
            <a:r>
              <a:rPr lang="en-US" sz="1700" b="1" dirty="0"/>
              <a:t>call emergency </a:t>
            </a:r>
            <a:r>
              <a:rPr lang="en-US" sz="1700" dirty="0"/>
              <a:t>services immediately.  </a:t>
            </a:r>
          </a:p>
          <a:p>
            <a:pPr lvl="1"/>
            <a:r>
              <a:rPr lang="en-US" sz="1700" dirty="0"/>
              <a:t>The ECG app </a:t>
            </a:r>
            <a:r>
              <a:rPr lang="en-US" sz="1700" b="1" dirty="0"/>
              <a:t>cannot detect blood clots </a:t>
            </a:r>
            <a:r>
              <a:rPr lang="en-US" sz="1700" dirty="0"/>
              <a:t>or a stroke.</a:t>
            </a:r>
          </a:p>
          <a:p>
            <a:pPr lvl="1"/>
            <a:r>
              <a:rPr lang="en-US" sz="1700" dirty="0"/>
              <a:t>The ECG app </a:t>
            </a:r>
            <a:r>
              <a:rPr lang="en-US" sz="1700" b="1" dirty="0"/>
              <a:t>cannot detect other heart-related conditions</a:t>
            </a:r>
            <a:r>
              <a:rPr lang="en-US" sz="1700" dirty="0"/>
              <a:t>. These include high blood pressure, congestive heart failure, high cholesterol, or </a:t>
            </a:r>
            <a:r>
              <a:rPr lang="en-US" sz="1700" b="1" dirty="0"/>
              <a:t>other forms of arrhythmia</a:t>
            </a:r>
            <a:r>
              <a:rPr lang="en-US" sz="1700" dirty="0"/>
              <a:t>.  </a:t>
            </a:r>
          </a:p>
          <a:p>
            <a:pPr marL="228600" lvl="1" indent="0">
              <a:buNone/>
            </a:pPr>
            <a:endParaRPr lang="en-US" sz="1700" dirty="0">
              <a:solidFill>
                <a:schemeClr val="bg2">
                  <a:lumMod val="50000"/>
                </a:schemeClr>
              </a:solidFill>
            </a:endParaRP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6705600" y="6248400"/>
            <a:ext cx="5410199" cy="492443"/>
          </a:xfrm>
          <a:prstGeom prst="rect">
            <a:avLst/>
          </a:prstGeom>
          <a:noFill/>
        </p:spPr>
        <p:txBody>
          <a:bodyPr wrap="square">
            <a:spAutoFit/>
          </a:bodyPr>
          <a:lstStyle/>
          <a:p>
            <a:pPr algn="ctr"/>
            <a:r>
              <a:rPr lang="en-US" sz="1400" dirty="0"/>
              <a:t>Showing working of apple series 4 watch</a:t>
            </a:r>
          </a:p>
          <a:p>
            <a:pPr algn="ctr"/>
            <a:r>
              <a:rPr lang="en-US" sz="1200" dirty="0" err="1"/>
              <a:t>Source:apple.com</a:t>
            </a:r>
            <a:endParaRPr lang="en-US" sz="1200" i="1" dirty="0"/>
          </a:p>
        </p:txBody>
      </p:sp>
      <p:pic>
        <p:nvPicPr>
          <p:cNvPr id="1028" name="Picture 4" descr="apple watch series 5 ecg canada Promotions">
            <a:extLst>
              <a:ext uri="{FF2B5EF4-FFF2-40B4-BE49-F238E27FC236}">
                <a16:creationId xmlns:a16="http://schemas.microsoft.com/office/drawing/2014/main" id="{4F120B95-C6DB-4FCA-9CED-D4DE78BFAB0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524000"/>
            <a:ext cx="5105401" cy="2565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Watch ECG app: What cardiologists want you to know - CNET">
            <a:extLst>
              <a:ext uri="{FF2B5EF4-FFF2-40B4-BE49-F238E27FC236}">
                <a16:creationId xmlns:a16="http://schemas.microsoft.com/office/drawing/2014/main" id="{1B084D8B-0150-48D3-A606-14FE56D50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114800"/>
            <a:ext cx="5105400" cy="21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11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Apple’s ECG Watch </a:t>
            </a:r>
          </a:p>
        </p:txBody>
      </p:sp>
      <p:sp>
        <p:nvSpPr>
          <p:cNvPr id="3" name="Content Placeholder 2"/>
          <p:cNvSpPr>
            <a:spLocks noGrp="1"/>
          </p:cNvSpPr>
          <p:nvPr>
            <p:ph idx="1"/>
          </p:nvPr>
        </p:nvSpPr>
        <p:spPr>
          <a:xfrm>
            <a:off x="-228600" y="1547020"/>
            <a:ext cx="7162800" cy="5463380"/>
          </a:xfrm>
        </p:spPr>
        <p:txBody>
          <a:bodyPr>
            <a:normAutofit/>
          </a:bodyPr>
          <a:lstStyle/>
          <a:p>
            <a:pPr lvl="1"/>
            <a:r>
              <a:rPr lang="en-US" sz="1700" dirty="0"/>
              <a:t>Workings</a:t>
            </a:r>
          </a:p>
          <a:p>
            <a:pPr lvl="2"/>
            <a:r>
              <a:rPr lang="en-US" sz="1500" dirty="0"/>
              <a:t>Generates a single-lead (or Lead I) ECG. </a:t>
            </a:r>
          </a:p>
          <a:p>
            <a:pPr lvl="2"/>
            <a:r>
              <a:rPr lang="en-US" sz="1500" dirty="0"/>
              <a:t>A single-lead ECG is able to provide information about heart rate and heart rhythm and enables classification of </a:t>
            </a:r>
            <a:r>
              <a:rPr lang="en-US" sz="1500" dirty="0" err="1"/>
              <a:t>AFib</a:t>
            </a:r>
            <a:r>
              <a:rPr lang="en-US" sz="1500" dirty="0"/>
              <a:t>. </a:t>
            </a:r>
          </a:p>
          <a:p>
            <a:pPr lvl="2"/>
            <a:r>
              <a:rPr lang="en-US" sz="1500" dirty="0"/>
              <a:t>single-lead ECG cannot be used to identify conditions like heart attacks.</a:t>
            </a:r>
            <a:endParaRPr lang="en-US" sz="1700" dirty="0"/>
          </a:p>
          <a:p>
            <a:pPr lvl="1"/>
            <a:r>
              <a:rPr lang="en-US" sz="1700" dirty="0"/>
              <a:t>ECG app to accurately classify an ECG recording into </a:t>
            </a:r>
            <a:r>
              <a:rPr lang="en-US" sz="1700" dirty="0" err="1"/>
              <a:t>AFib</a:t>
            </a:r>
            <a:r>
              <a:rPr lang="en-US" sz="1700" dirty="0"/>
              <a:t> (98.3% accuracy) and sinus rhythm (99.6% accuracy).</a:t>
            </a:r>
          </a:p>
          <a:p>
            <a:pPr lvl="1"/>
            <a:endParaRPr lang="en-US" sz="1700" dirty="0"/>
          </a:p>
          <a:p>
            <a:pPr lvl="1"/>
            <a:r>
              <a:rPr lang="en-US" sz="1700" dirty="0" err="1"/>
              <a:t>Kardia</a:t>
            </a:r>
            <a:r>
              <a:rPr lang="en-US" sz="1700" dirty="0"/>
              <a:t> Workings</a:t>
            </a:r>
          </a:p>
          <a:p>
            <a:pPr lvl="2"/>
            <a:r>
              <a:rPr lang="en-US" sz="1500" dirty="0"/>
              <a:t>It has two electrodes on the top for your fingers, and one on the bottom to contact the skin of your left leg. </a:t>
            </a:r>
          </a:p>
          <a:p>
            <a:pPr lvl="2"/>
            <a:r>
              <a:rPr lang="en-US" sz="1500" dirty="0"/>
              <a:t>So one have to touch it with two thumbs and touch the bottom via left leg</a:t>
            </a:r>
          </a:p>
          <a:p>
            <a:pPr lvl="2"/>
            <a:r>
              <a:rPr lang="en-US" sz="1500" dirty="0"/>
              <a:t>It generates 6Leads </a:t>
            </a:r>
          </a:p>
          <a:p>
            <a:pPr lvl="2"/>
            <a:r>
              <a:rPr lang="en-US" sz="1500" dirty="0"/>
              <a:t>It delivers EKG leads I, II, III, </a:t>
            </a:r>
            <a:r>
              <a:rPr lang="en-US" sz="1500" dirty="0" err="1"/>
              <a:t>aVL</a:t>
            </a:r>
            <a:r>
              <a:rPr lang="en-US" sz="1500" dirty="0"/>
              <a:t>, </a:t>
            </a:r>
            <a:r>
              <a:rPr lang="en-US" sz="1500" dirty="0" err="1"/>
              <a:t>aVR</a:t>
            </a:r>
            <a:r>
              <a:rPr lang="en-US" sz="1500" dirty="0"/>
              <a:t>, and </a:t>
            </a:r>
            <a:r>
              <a:rPr lang="en-US" sz="1500" dirty="0" err="1"/>
              <a:t>aVF</a:t>
            </a:r>
            <a:r>
              <a:rPr lang="en-US" sz="1500" dirty="0"/>
              <a:t>. </a:t>
            </a:r>
          </a:p>
          <a:p>
            <a:pPr lvl="1"/>
            <a:endParaRPr lang="en-US" sz="1700" dirty="0"/>
          </a:p>
          <a:p>
            <a:pPr lvl="1"/>
            <a:r>
              <a:rPr lang="en-US" sz="1700" dirty="0" err="1"/>
              <a:t>Sanket’s</a:t>
            </a:r>
            <a:r>
              <a:rPr lang="en-US" sz="1700" dirty="0"/>
              <a:t> 12 Lead ECG</a:t>
            </a:r>
          </a:p>
          <a:p>
            <a:pPr lvl="2"/>
            <a:r>
              <a:rPr lang="en-US" sz="1500" dirty="0"/>
              <a:t>Can generates 12lead </a:t>
            </a:r>
            <a:r>
              <a:rPr lang="en-US" sz="1500" dirty="0" err="1"/>
              <a:t>Ecg</a:t>
            </a:r>
            <a:r>
              <a:rPr lang="en-US" sz="1500" dirty="0"/>
              <a:t> </a:t>
            </a:r>
          </a:p>
          <a:p>
            <a:pPr lvl="2"/>
            <a:r>
              <a:rPr lang="en-US" sz="1500" dirty="0"/>
              <a:t>Complicated &amp; may not be possible easily to do ECG (anywhere)</a:t>
            </a:r>
          </a:p>
          <a:p>
            <a:pPr lvl="2"/>
            <a:r>
              <a:rPr lang="en-US" sz="1500" dirty="0"/>
              <a:t>Slight misplacement can cause errors</a:t>
            </a:r>
          </a:p>
          <a:p>
            <a:pPr lvl="1"/>
            <a:endParaRPr lang="en-US" sz="1700" dirty="0"/>
          </a:p>
          <a:p>
            <a:pPr marL="502920" lvl="2" indent="0">
              <a:buNone/>
            </a:pPr>
            <a:endParaRPr lang="en-US" sz="1500" dirty="0"/>
          </a:p>
          <a:p>
            <a:pPr lvl="1"/>
            <a:endParaRPr lang="en-US" sz="1700" dirty="0"/>
          </a:p>
          <a:p>
            <a:pPr lvl="1"/>
            <a:endParaRPr lang="en-US" sz="1700" dirty="0"/>
          </a:p>
          <a:p>
            <a:pPr lvl="1"/>
            <a:endParaRPr lang="en-US" sz="17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pic>
        <p:nvPicPr>
          <p:cNvPr id="1028" name="Picture 4" descr="apple watch series 5 ecg canada Promotions">
            <a:extLst>
              <a:ext uri="{FF2B5EF4-FFF2-40B4-BE49-F238E27FC236}">
                <a16:creationId xmlns:a16="http://schemas.microsoft.com/office/drawing/2014/main" id="{4F120B95-C6DB-4FCA-9CED-D4DE78BFAB0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69946" y="1538448"/>
            <a:ext cx="3388454" cy="20429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620007C-AD16-4806-932A-85E043DBD591}"/>
              </a:ext>
            </a:extLst>
          </p:cNvPr>
          <p:cNvPicPr>
            <a:picLocks noChangeAspect="1"/>
          </p:cNvPicPr>
          <p:nvPr/>
        </p:nvPicPr>
        <p:blipFill rotWithShape="1">
          <a:blip r:embed="rId5"/>
          <a:srcRect l="11051" r="10772"/>
          <a:stretch/>
        </p:blipFill>
        <p:spPr>
          <a:xfrm>
            <a:off x="10363200" y="1524000"/>
            <a:ext cx="1752600" cy="2015490"/>
          </a:xfrm>
          <a:prstGeom prst="rect">
            <a:avLst/>
          </a:prstGeom>
        </p:spPr>
      </p:pic>
      <p:pic>
        <p:nvPicPr>
          <p:cNvPr id="9" name="Sanketlife 12 lead ECG Device Demo Video">
            <a:hlinkClick r:id="" action="ppaction://media"/>
            <a:extLst>
              <a:ext uri="{FF2B5EF4-FFF2-40B4-BE49-F238E27FC236}">
                <a16:creationId xmlns:a16="http://schemas.microsoft.com/office/drawing/2014/main" id="{E2F1D50D-1181-4F23-A090-E31A84FA956A}"/>
              </a:ext>
            </a:extLst>
          </p:cNvPr>
          <p:cNvPicPr>
            <a:picLocks noChangeAspect="1"/>
          </p:cNvPicPr>
          <p:nvPr>
            <a:videoFile r:link="rId1"/>
            <p:extLst>
              <p:ext uri="{DAA4B4D4-6D71-4841-9C94-3DE7FCFB9230}">
                <p14:media xmlns:p14="http://schemas.microsoft.com/office/powerpoint/2010/main" r:embed="rId2">
                  <p14:trim st="84997" end="40420"/>
                </p14:media>
              </p:ext>
            </p:extLst>
          </p:nvPr>
        </p:nvPicPr>
        <p:blipFill>
          <a:blip r:embed="rId6"/>
          <a:stretch>
            <a:fillRect/>
          </a:stretch>
        </p:blipFill>
        <p:spPr>
          <a:xfrm>
            <a:off x="6669946" y="3505200"/>
            <a:ext cx="5445854" cy="2914650"/>
          </a:xfrm>
          <a:prstGeom prst="rect">
            <a:avLst/>
          </a:prstGeom>
        </p:spPr>
      </p:pic>
      <p:sp>
        <p:nvSpPr>
          <p:cNvPr id="10" name="TextBox 9">
            <a:extLst>
              <a:ext uri="{FF2B5EF4-FFF2-40B4-BE49-F238E27FC236}">
                <a16:creationId xmlns:a16="http://schemas.microsoft.com/office/drawing/2014/main" id="{9B1C8280-816E-4224-8C26-C817283FE303}"/>
              </a:ext>
            </a:extLst>
          </p:cNvPr>
          <p:cNvSpPr txBox="1"/>
          <p:nvPr/>
        </p:nvSpPr>
        <p:spPr>
          <a:xfrm>
            <a:off x="6705600" y="6477000"/>
            <a:ext cx="5410199" cy="407804"/>
          </a:xfrm>
          <a:prstGeom prst="rect">
            <a:avLst/>
          </a:prstGeom>
          <a:noFill/>
        </p:spPr>
        <p:txBody>
          <a:bodyPr wrap="square">
            <a:spAutoFit/>
          </a:bodyPr>
          <a:lstStyle/>
          <a:p>
            <a:pPr algn="ctr"/>
            <a:r>
              <a:rPr lang="en-US" sz="1050" dirty="0"/>
              <a:t>Showing working of apple series 4, </a:t>
            </a:r>
            <a:r>
              <a:rPr lang="en-US" sz="1050" dirty="0" err="1"/>
              <a:t>Kardia</a:t>
            </a:r>
            <a:r>
              <a:rPr lang="en-US" sz="1050" dirty="0"/>
              <a:t> 6L, </a:t>
            </a:r>
            <a:r>
              <a:rPr lang="en-US" sz="1050" dirty="0" err="1"/>
              <a:t>Sanket’s</a:t>
            </a:r>
            <a:r>
              <a:rPr lang="en-US" sz="1050" dirty="0"/>
              <a:t> 12L watch</a:t>
            </a:r>
          </a:p>
          <a:p>
            <a:pPr algn="ctr"/>
            <a:r>
              <a:rPr lang="en-US" sz="1000" dirty="0" err="1"/>
              <a:t>Source:apple.com</a:t>
            </a:r>
            <a:endParaRPr lang="en-US" sz="1000" i="1" dirty="0"/>
          </a:p>
        </p:txBody>
      </p:sp>
    </p:spTree>
    <p:extLst>
      <p:ext uri="{BB962C8B-B14F-4D97-AF65-F5344CB8AC3E}">
        <p14:creationId xmlns:p14="http://schemas.microsoft.com/office/powerpoint/2010/main" val="1395330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8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39024">
                <p:cTn id="12"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(WATCH)</a:t>
            </a:r>
          </a:p>
        </p:txBody>
      </p:sp>
      <p:sp>
        <p:nvSpPr>
          <p:cNvPr id="3" name="Content Placeholder 2"/>
          <p:cNvSpPr>
            <a:spLocks noGrp="1"/>
          </p:cNvSpPr>
          <p:nvPr>
            <p:ph idx="1"/>
          </p:nvPr>
        </p:nvSpPr>
        <p:spPr>
          <a:xfrm>
            <a:off x="-228600" y="1547020"/>
            <a:ext cx="8458200" cy="5463380"/>
          </a:xfrm>
        </p:spPr>
        <p:txBody>
          <a:bodyPr>
            <a:normAutofit/>
          </a:bodyPr>
          <a:lstStyle/>
          <a:p>
            <a:pPr lvl="1"/>
            <a:r>
              <a:rPr lang="en-US" sz="1700" dirty="0"/>
              <a:t>From Two thumbs you can get Lead I</a:t>
            </a:r>
          </a:p>
          <a:p>
            <a:pPr lvl="1"/>
            <a:r>
              <a:rPr lang="en-US" sz="1700" dirty="0"/>
              <a:t>From Two thumbs + Left Leg (or lower left abdomen ) we can get II,III and </a:t>
            </a:r>
            <a:r>
              <a:rPr lang="en-US" sz="1700" dirty="0" err="1"/>
              <a:t>aVF,aVR,aVL</a:t>
            </a:r>
            <a:endParaRPr lang="en-US" sz="1700" dirty="0"/>
          </a:p>
          <a:p>
            <a:pPr lvl="1"/>
            <a:r>
              <a:rPr lang="en-US" sz="1700" dirty="0"/>
              <a:t>From Touching points at Chest we can get rest Leads</a:t>
            </a:r>
          </a:p>
          <a:p>
            <a:pPr lvl="1"/>
            <a:r>
              <a:rPr lang="en-US" sz="1700" dirty="0"/>
              <a:t>TARGET</a:t>
            </a:r>
          </a:p>
          <a:p>
            <a:pPr lvl="2"/>
            <a:r>
              <a:rPr lang="en-US" sz="1500" dirty="0"/>
              <a:t>WATCH (ECG + Heart-Beat)</a:t>
            </a:r>
          </a:p>
          <a:p>
            <a:pPr lvl="3"/>
            <a:r>
              <a:rPr lang="en-US" sz="1300" dirty="0"/>
              <a:t>CHEST LEADS ❌</a:t>
            </a:r>
          </a:p>
          <a:p>
            <a:pPr lvl="3"/>
            <a:r>
              <a:rPr lang="en-US" sz="1300" dirty="0"/>
              <a:t>LEADS I ✔️</a:t>
            </a:r>
          </a:p>
          <a:p>
            <a:pPr lvl="3"/>
            <a:r>
              <a:rPr lang="en-US" sz="1300" dirty="0"/>
              <a:t>LEADS II, III (May be if touched leg) 💡 (If then can have </a:t>
            </a:r>
            <a:r>
              <a:rPr lang="en-US" sz="1300" dirty="0" err="1"/>
              <a:t>aVL</a:t>
            </a:r>
            <a:r>
              <a:rPr lang="en-US" sz="1300" dirty="0"/>
              <a:t>, </a:t>
            </a:r>
            <a:r>
              <a:rPr lang="en-US" sz="1300" dirty="0" err="1"/>
              <a:t>aVF</a:t>
            </a:r>
            <a:r>
              <a:rPr lang="en-US" sz="1300" dirty="0"/>
              <a:t>, </a:t>
            </a:r>
            <a:r>
              <a:rPr lang="en-US" sz="1300" dirty="0" err="1"/>
              <a:t>aVR</a:t>
            </a:r>
            <a:r>
              <a:rPr lang="en-US" sz="1300" dirty="0"/>
              <a:t>)</a:t>
            </a:r>
          </a:p>
          <a:p>
            <a:pPr lvl="1"/>
            <a:r>
              <a:rPr lang="en-US" sz="1700" dirty="0"/>
              <a:t>Different Leads shows</a:t>
            </a:r>
          </a:p>
          <a:p>
            <a:pPr lvl="2"/>
            <a:r>
              <a:rPr lang="en-US" sz="1500" dirty="0"/>
              <a:t>II, III, and </a:t>
            </a:r>
            <a:r>
              <a:rPr lang="en-US" sz="1500" dirty="0" err="1"/>
              <a:t>aVF</a:t>
            </a:r>
            <a:r>
              <a:rPr lang="en-US" sz="1500" dirty="0"/>
              <a:t>: inferior surface of the heart</a:t>
            </a:r>
          </a:p>
          <a:p>
            <a:pPr lvl="2"/>
            <a:r>
              <a:rPr lang="en-US" sz="1500" dirty="0"/>
              <a:t>V1 to V4: anterior surface</a:t>
            </a:r>
          </a:p>
          <a:p>
            <a:pPr lvl="2"/>
            <a:r>
              <a:rPr lang="en-US" sz="1500" dirty="0"/>
              <a:t>I, </a:t>
            </a:r>
            <a:r>
              <a:rPr lang="en-US" sz="1500" dirty="0" err="1"/>
              <a:t>aVL</a:t>
            </a:r>
            <a:r>
              <a:rPr lang="en-US" sz="1500" dirty="0"/>
              <a:t>, V5, and V6: lateral surface</a:t>
            </a:r>
          </a:p>
          <a:p>
            <a:pPr lvl="2"/>
            <a:r>
              <a:rPr lang="en-US" sz="1500" dirty="0"/>
              <a:t>V1 and </a:t>
            </a:r>
            <a:r>
              <a:rPr lang="en-US" sz="1500" dirty="0" err="1"/>
              <a:t>aVR</a:t>
            </a:r>
            <a:r>
              <a:rPr lang="en-US" sz="1500" dirty="0"/>
              <a:t>: right atrium and cavity of left ventricle</a:t>
            </a:r>
          </a:p>
          <a:p>
            <a:pPr lvl="1"/>
            <a:r>
              <a:rPr lang="en-US" sz="1700" dirty="0">
                <a:solidFill>
                  <a:srgbClr val="FF0000"/>
                </a:solidFill>
              </a:rPr>
              <a:t>Without touching different body parts (like leg/chest) we cannot have any leads other than Lead I</a:t>
            </a:r>
          </a:p>
          <a:p>
            <a:pPr lvl="1"/>
            <a:r>
              <a:rPr lang="en-US" sz="1700" dirty="0">
                <a:solidFill>
                  <a:srgbClr val="FF0000"/>
                </a:solidFill>
              </a:rPr>
              <a:t>Continuous ECG cannot be done as one have to keep circuit completed </a:t>
            </a:r>
            <a:r>
              <a:rPr lang="en-US" sz="1700" dirty="0" err="1">
                <a:solidFill>
                  <a:srgbClr val="FF0000"/>
                </a:solidFill>
              </a:rPr>
              <a:t>everytime</a:t>
            </a:r>
            <a:r>
              <a:rPr lang="en-US" sz="1700" dirty="0">
                <a:solidFill>
                  <a:srgbClr val="FF0000"/>
                </a:solidFill>
              </a:rPr>
              <a:t> so one need to touch both hands </a:t>
            </a:r>
          </a:p>
          <a:p>
            <a:pPr lvl="3"/>
            <a:endParaRPr lang="en-US" sz="1300" dirty="0"/>
          </a:p>
          <a:p>
            <a:pPr marL="686117" lvl="3" indent="0">
              <a:buNone/>
            </a:pPr>
            <a:endParaRPr lang="en-US" sz="1300" dirty="0"/>
          </a:p>
          <a:p>
            <a:pPr marL="686117" lvl="3" indent="0">
              <a:buNone/>
            </a:pPr>
            <a:endParaRPr lang="en-US" sz="1300" dirty="0"/>
          </a:p>
          <a:p>
            <a:pPr lvl="1"/>
            <a:endParaRPr lang="en-US" sz="1700" dirty="0"/>
          </a:p>
          <a:p>
            <a:pPr lvl="2"/>
            <a:endParaRPr lang="en-US" sz="1500" dirty="0"/>
          </a:p>
          <a:p>
            <a:pPr lvl="2"/>
            <a:endParaRPr lang="en-US" sz="15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8077200" y="6234686"/>
            <a:ext cx="3657600" cy="600164"/>
          </a:xfrm>
          <a:prstGeom prst="rect">
            <a:avLst/>
          </a:prstGeom>
          <a:noFill/>
        </p:spPr>
        <p:txBody>
          <a:bodyPr wrap="square">
            <a:spAutoFit/>
          </a:bodyPr>
          <a:lstStyle/>
          <a:p>
            <a:pPr algn="ctr"/>
            <a:r>
              <a:rPr lang="en-US" sz="1100" b="0" i="0" dirty="0">
                <a:effectLst/>
                <a:latin typeface="NexusSerif"/>
              </a:rPr>
              <a:t>Body Surface Potential Mapping</a:t>
            </a:r>
          </a:p>
          <a:p>
            <a:pPr algn="ctr"/>
            <a:r>
              <a:rPr lang="en-US" sz="1100" dirty="0">
                <a:latin typeface="NexusSerif"/>
              </a:rPr>
              <a:t>Source: Clinical </a:t>
            </a:r>
            <a:r>
              <a:rPr lang="en-US" sz="1100" dirty="0" err="1">
                <a:latin typeface="NexusSerif"/>
              </a:rPr>
              <a:t>Arrhythmology</a:t>
            </a:r>
            <a:r>
              <a:rPr lang="en-US" sz="1100" dirty="0">
                <a:latin typeface="NexusSerif"/>
              </a:rPr>
              <a:t> and Electrophysiology (Third Edition), 2019</a:t>
            </a:r>
            <a:endParaRPr lang="en-US" sz="1100" b="0" i="0" dirty="0">
              <a:effectLst/>
              <a:latin typeface="NexusSerif"/>
            </a:endParaRPr>
          </a:p>
        </p:txBody>
      </p:sp>
      <p:pic>
        <p:nvPicPr>
          <p:cNvPr id="1026" name="Picture 2" descr="Twelve-lead ECG electrode placement and lead names [1] (a and b). |  Download Scientific Diagram">
            <a:extLst>
              <a:ext uri="{FF2B5EF4-FFF2-40B4-BE49-F238E27FC236}">
                <a16:creationId xmlns:a16="http://schemas.microsoft.com/office/drawing/2014/main" id="{529476EF-BE86-4604-8A48-66802917D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6146" y="1600200"/>
            <a:ext cx="3952413" cy="46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757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19856</TotalTime>
  <Words>3963</Words>
  <Application>Microsoft Office PowerPoint</Application>
  <PresentationFormat>Widescreen</PresentationFormat>
  <Paragraphs>547</Paragraphs>
  <Slides>41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Franklin Gothic Medium</vt:lpstr>
      <vt:lpstr>Franklin Gothic Medium </vt:lpstr>
      <vt:lpstr>NexusSerif</vt:lpstr>
      <vt:lpstr>Roboto</vt:lpstr>
      <vt:lpstr>Times New Roman</vt:lpstr>
      <vt:lpstr>Wingdings</vt:lpstr>
      <vt:lpstr>Medical Design 16x9</vt:lpstr>
      <vt:lpstr>Non-Invasive point of care ECG signal detection and analytics for cardiac diseases</vt:lpstr>
      <vt:lpstr>Content</vt:lpstr>
      <vt:lpstr>Content</vt:lpstr>
      <vt:lpstr>DISCLAIMER</vt:lpstr>
      <vt:lpstr>Recap</vt:lpstr>
      <vt:lpstr>Case Study: Apple’s ECG Watch/Kardia Band </vt:lpstr>
      <vt:lpstr>Case Study: Apple’s ECG Watch </vt:lpstr>
      <vt:lpstr>Case Study: Apple’s ECG Watch </vt:lpstr>
      <vt:lpstr>Constraints (WATCH)</vt:lpstr>
      <vt:lpstr>Constraints (WATCH)</vt:lpstr>
      <vt:lpstr>Constraints (WATCH)</vt:lpstr>
      <vt:lpstr>Constraints (WATCH)</vt:lpstr>
      <vt:lpstr>Constraints (WATCH)</vt:lpstr>
      <vt:lpstr>Working Principle: Heart Beat Sensor </vt:lpstr>
      <vt:lpstr>Heart Rate Sensor</vt:lpstr>
      <vt:lpstr>Working Principle</vt:lpstr>
      <vt:lpstr>Working Principle</vt:lpstr>
      <vt:lpstr>Work Principle</vt:lpstr>
      <vt:lpstr>Sources of Noise</vt:lpstr>
      <vt:lpstr>Block Diagram</vt:lpstr>
      <vt:lpstr>Block Diagram</vt:lpstr>
      <vt:lpstr>Block Diagram</vt:lpstr>
      <vt:lpstr>HD1: Circuit Diagram</vt:lpstr>
      <vt:lpstr>HD1: Circuit Diagram</vt:lpstr>
      <vt:lpstr>HD1: Circuit Diagram</vt:lpstr>
      <vt:lpstr>HD1: Circuit Diagram</vt:lpstr>
      <vt:lpstr>HD1: Circuit Diagram</vt:lpstr>
      <vt:lpstr>HD1: Circuit Diagram</vt:lpstr>
      <vt:lpstr>HD1: Circuit Diagram</vt:lpstr>
      <vt:lpstr>HD1: Circuit Diagram</vt:lpstr>
      <vt:lpstr>HD1: Cost Estimation</vt:lpstr>
      <vt:lpstr>HD2: Circuit Diagram</vt:lpstr>
      <vt:lpstr>HD2: Circuit Diagram</vt:lpstr>
      <vt:lpstr>HD2:Circuit Diagram</vt:lpstr>
      <vt:lpstr>HD2:Cost Estimation</vt:lpstr>
      <vt:lpstr>Data Collection</vt:lpstr>
      <vt:lpstr>Process Flow</vt:lpstr>
      <vt:lpstr>Resources </vt:lpstr>
      <vt:lpstr>Timeline</vt:lpstr>
      <vt:lpstr>Thank You!</vt:lpstr>
      <vt:lpstr>Liquid used in ECG Slight changes in ECG Actually How &amp; Why we are getting this graph? Verification FDI approval?  Theranos   Technical objection? Sensor?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Portable ECG Machine Connected to Mobile Devices</dc:title>
  <dc:creator>Shubham Kumar Gupta</dc:creator>
  <cp:lastModifiedBy>SHUBHAM KUMAR GUPTA</cp:lastModifiedBy>
  <cp:revision>307</cp:revision>
  <dcterms:created xsi:type="dcterms:W3CDTF">2021-07-29T15:05:27Z</dcterms:created>
  <dcterms:modified xsi:type="dcterms:W3CDTF">2021-11-02T08:53:50Z</dcterms:modified>
</cp:coreProperties>
</file>